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Overlock"/>
      <p:regular r:id="rId20"/>
      <p:bold r:id="rId21"/>
      <p:italic r:id="rId22"/>
      <p:boldItalic r:id="rId23"/>
    </p:embeddedFont>
    <p:embeddedFont>
      <p:font typeface="Roboto"/>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4C994FB9-5EF6-4301-A24E-F143572A7BC0}">
  <a:tblStyle styleId="{4C994FB9-5EF6-4301-A24E-F143572A7BC0}" styleName="Table_0">
    <a:wholeTbl>
      <a:tcStyle>
        <a:tcBdr>
          <a:left>
            <a:ln cap="flat" cmpd="sng" w="6350">
              <a:solidFill>
                <a:srgbClr val="000000"/>
              </a:solidFill>
              <a:prstDash val="solid"/>
              <a:round/>
              <a:headEnd len="med" w="med" type="none"/>
              <a:tailEnd len="med" w="med" type="none"/>
            </a:ln>
          </a:left>
          <a:right>
            <a:ln cap="flat" cmpd="sng" w="6350">
              <a:solidFill>
                <a:srgbClr val="000000"/>
              </a:solidFill>
              <a:prstDash val="solid"/>
              <a:round/>
              <a:headEnd len="med" w="med" type="none"/>
              <a:tailEnd len="med" w="med" type="none"/>
            </a:ln>
          </a:right>
          <a:top>
            <a:ln cap="flat" cmpd="sng" w="6350">
              <a:solidFill>
                <a:srgbClr val="000000"/>
              </a:solidFill>
              <a:prstDash val="solid"/>
              <a:round/>
              <a:headEnd len="med" w="med" type="none"/>
              <a:tailEnd len="med" w="med" type="none"/>
            </a:ln>
          </a:top>
          <a:bottom>
            <a:ln cap="flat" cmpd="sng" w="6350">
              <a:solidFill>
                <a:srgbClr val="000000"/>
              </a:solidFill>
              <a:prstDash val="solid"/>
              <a:round/>
              <a:headEnd len="med" w="med" type="none"/>
              <a:tailEnd len="med" w="med" type="none"/>
            </a:ln>
          </a:bottom>
          <a:insideH>
            <a:ln cap="flat" cmpd="sng" w="6350">
              <a:solidFill>
                <a:srgbClr val="000000"/>
              </a:solidFill>
              <a:prstDash val="solid"/>
              <a:round/>
              <a:headEnd len="med" w="med" type="none"/>
              <a:tailEnd len="med" w="med" type="none"/>
            </a:ln>
          </a:insideH>
          <a:insideV>
            <a:ln cap="flat" cmpd="sng" w="6350">
              <a:solidFill>
                <a:srgbClr val="000000"/>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20" Type="http://schemas.openxmlformats.org/officeDocument/2006/relationships/font" Target="fonts/Overlock-regular.fntdata"/><Relationship Id="rId22" Type="http://schemas.openxmlformats.org/officeDocument/2006/relationships/font" Target="fonts/Overlock-italic.fntdata"/><Relationship Id="rId21" Type="http://schemas.openxmlformats.org/officeDocument/2006/relationships/font" Target="fonts/Overlock-bold.fntdata"/><Relationship Id="rId24" Type="http://schemas.openxmlformats.org/officeDocument/2006/relationships/font" Target="fonts/Roboto-regular.fntdata"/><Relationship Id="rId23" Type="http://schemas.openxmlformats.org/officeDocument/2006/relationships/font" Target="fonts/Overlock-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italic.fntdata"/><Relationship Id="rId25" Type="http://schemas.openxmlformats.org/officeDocument/2006/relationships/font" Target="fonts/Roboto-bold.fntdata"/><Relationship Id="rId27"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5" name="Shape 155"/>
        <p:cNvGrpSpPr/>
        <p:nvPr/>
      </p:nvGrpSpPr>
      <p:grpSpPr>
        <a:xfrm>
          <a:off x="0" y="0"/>
          <a:ext cx="0" cy="0"/>
          <a:chOff x="0" y="0"/>
          <a:chExt cx="0" cy="0"/>
        </a:xfrm>
      </p:grpSpPr>
      <p:sp>
        <p:nvSpPr>
          <p:cNvPr id="156" name="Shape 1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7" name="Shape 1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4" name="Shape 1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0" name="Shape 1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6" name="Shape 176"/>
        <p:cNvGrpSpPr/>
        <p:nvPr/>
      </p:nvGrpSpPr>
      <p:grpSpPr>
        <a:xfrm>
          <a:off x="0" y="0"/>
          <a:ext cx="0" cy="0"/>
          <a:chOff x="0" y="0"/>
          <a:chExt cx="0" cy="0"/>
        </a:xfrm>
      </p:grpSpPr>
      <p:sp>
        <p:nvSpPr>
          <p:cNvPr id="177" name="Shape 1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8" name="Shape 17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9" name="Shape 12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6" name="Shape 13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3" name="Shape 14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16" name="Shape 16"/>
          <p:cNvSpPr txBox="1"/>
          <p:nvPr>
            <p:ph type="ctrTitle"/>
          </p:nvPr>
        </p:nvSpPr>
        <p:spPr>
          <a:xfrm>
            <a:off x="598100" y="1775222"/>
            <a:ext cx="8222100" cy="838800"/>
          </a:xfrm>
          <a:prstGeom prst="rect">
            <a:avLst/>
          </a:prstGeom>
        </p:spPr>
        <p:txBody>
          <a:bodyPr anchorCtr="0" anchor="b" bIns="91425" lIns="91425" rIns="91425" tIns="91425"/>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p:txBody>
      </p:sp>
      <p:sp>
        <p:nvSpPr>
          <p:cNvPr id="17" name="Shape 17"/>
          <p:cNvSpPr txBox="1"/>
          <p:nvPr>
            <p:ph idx="1" type="subTitle"/>
          </p:nvPr>
        </p:nvSpPr>
        <p:spPr>
          <a:xfrm>
            <a:off x="598088" y="2715912"/>
            <a:ext cx="8222100" cy="432900"/>
          </a:xfrm>
          <a:prstGeom prst="rect">
            <a:avLst/>
          </a:prstGeom>
        </p:spPr>
        <p:txBody>
          <a:bodyPr anchorCtr="0" anchor="t" bIns="91425" lIns="91425" rIns="91425" tIns="91425"/>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p:txBody>
      </p:sp>
      <p:sp>
        <p:nvSpPr>
          <p:cNvPr id="18" name="Shape 1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bg>
      <p:bgPr>
        <a:solidFill>
          <a:schemeClr val="dk1"/>
        </a:solidFill>
      </p:bgPr>
    </p:bg>
    <p:spTree>
      <p:nvGrpSpPr>
        <p:cNvPr id="69"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73" name="Shape 7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76" name="Shape 76"/>
          <p:cNvSpPr txBox="1"/>
          <p:nvPr>
            <p:ph type="title"/>
          </p:nvPr>
        </p:nvSpPr>
        <p:spPr>
          <a:xfrm>
            <a:off x="311700" y="1256050"/>
            <a:ext cx="8520600" cy="2030700"/>
          </a:xfrm>
          <a:prstGeom prst="rect">
            <a:avLst/>
          </a:prstGeom>
        </p:spPr>
        <p:txBody>
          <a:bodyPr anchorCtr="0" anchor="b" bIns="91425" lIns="91425" rIns="91425"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77" name="Shape 77"/>
          <p:cNvSpPr txBox="1"/>
          <p:nvPr>
            <p:ph idx="1" type="body"/>
          </p:nvPr>
        </p:nvSpPr>
        <p:spPr>
          <a:xfrm>
            <a:off x="311700" y="3369225"/>
            <a:ext cx="8520600" cy="1281900"/>
          </a:xfrm>
          <a:prstGeom prst="rect">
            <a:avLst/>
          </a:prstGeom>
        </p:spPr>
        <p:txBody>
          <a:bodyPr anchorCtr="0" anchor="t" bIns="91425" lIns="91425" rIns="91425" tIns="91425"/>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p:txBody>
      </p:sp>
      <p:sp>
        <p:nvSpPr>
          <p:cNvPr id="78" name="Shape 7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9" name="Shape 79"/>
        <p:cNvGrpSpPr/>
        <p:nvPr/>
      </p:nvGrpSpPr>
      <p:grpSpPr>
        <a:xfrm>
          <a:off x="0" y="0"/>
          <a:ext cx="0" cy="0"/>
          <a:chOff x="0" y="0"/>
          <a:chExt cx="0" cy="0"/>
        </a:xfrm>
      </p:grpSpPr>
      <p:sp>
        <p:nvSpPr>
          <p:cNvPr id="80" name="Shape 80"/>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9"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23" name="Shape 2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26" name="Shape 26"/>
          <p:cNvSpPr txBox="1"/>
          <p:nvPr>
            <p:ph type="title"/>
          </p:nvPr>
        </p:nvSpPr>
        <p:spPr>
          <a:xfrm>
            <a:off x="598100" y="2152347"/>
            <a:ext cx="8222100" cy="838800"/>
          </a:xfrm>
          <a:prstGeom prst="rect">
            <a:avLst/>
          </a:prstGeom>
        </p:spPr>
        <p:txBody>
          <a:bodyPr anchorCtr="0" anchor="ctr" bIns="91425" lIns="91425" rIns="91425" tIns="91425"/>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p:txBody>
      </p:sp>
      <p:sp>
        <p:nvSpPr>
          <p:cNvPr id="27" name="Shape 27"/>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8"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32" name="Shape 32"/>
            <p:cNvSpPr/>
            <p:nvPr/>
          </p:nvSpPr>
          <p:spPr>
            <a:xfrm>
              <a:off x="7170274" y="3903669"/>
              <a:ext cx="989100" cy="9879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34" name="Shape 34"/>
            <p:cNvSpPr/>
            <p:nvPr/>
          </p:nvSpPr>
          <p:spPr>
            <a:xfrm>
              <a:off x="0" y="4891594"/>
              <a:ext cx="9144000" cy="2520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35" name="Shape 35"/>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6" name="Shape 36"/>
          <p:cNvSpPr txBox="1"/>
          <p:nvPr>
            <p:ph idx="1" type="body"/>
          </p:nvPr>
        </p:nvSpPr>
        <p:spPr>
          <a:xfrm>
            <a:off x="311700" y="1229875"/>
            <a:ext cx="8520600" cy="3339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7" name="Shape 37"/>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38" name="Shape 38"/>
        <p:cNvGrpSpPr/>
        <p:nvPr/>
      </p:nvGrpSpPr>
      <p:grpSpPr>
        <a:xfrm>
          <a:off x="0" y="0"/>
          <a:ext cx="0" cy="0"/>
          <a:chOff x="0" y="0"/>
          <a:chExt cx="0" cy="0"/>
        </a:xfrm>
      </p:grpSpPr>
      <p:sp>
        <p:nvSpPr>
          <p:cNvPr id="39" name="Shape 39"/>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 type="body"/>
          </p:nvPr>
        </p:nvSpPr>
        <p:spPr>
          <a:xfrm>
            <a:off x="311700" y="1229975"/>
            <a:ext cx="3999900" cy="3339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1" name="Shape 41"/>
          <p:cNvSpPr txBox="1"/>
          <p:nvPr>
            <p:ph idx="2" type="body"/>
          </p:nvPr>
        </p:nvSpPr>
        <p:spPr>
          <a:xfrm>
            <a:off x="4832400" y="1229975"/>
            <a:ext cx="3999900" cy="3339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2" name="Shape 42"/>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3" name="Shape 43"/>
        <p:cNvGrpSpPr/>
        <p:nvPr/>
      </p:nvGrpSpPr>
      <p:grpSpPr>
        <a:xfrm>
          <a:off x="0" y="0"/>
          <a:ext cx="0" cy="0"/>
          <a:chOff x="0" y="0"/>
          <a:chExt cx="0" cy="0"/>
        </a:xfrm>
      </p:grpSpPr>
      <p:sp>
        <p:nvSpPr>
          <p:cNvPr id="44" name="Shape 44"/>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5" name="Shape 45"/>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46" name="Shape 46"/>
        <p:cNvGrpSpPr/>
        <p:nvPr/>
      </p:nvGrpSpPr>
      <p:grpSpPr>
        <a:xfrm>
          <a:off x="0" y="0"/>
          <a:ext cx="0" cy="0"/>
          <a:chOff x="0" y="0"/>
          <a:chExt cx="0" cy="0"/>
        </a:xfrm>
      </p:grpSpPr>
      <p:sp>
        <p:nvSpPr>
          <p:cNvPr id="47" name="Shape 47"/>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8" name="Shape 48"/>
          <p:cNvSpPr txBox="1"/>
          <p:nvPr>
            <p:ph idx="1" type="body"/>
          </p:nvPr>
        </p:nvSpPr>
        <p:spPr>
          <a:xfrm>
            <a:off x="311700" y="1465804"/>
            <a:ext cx="2808000" cy="31032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9" name="Shape 49"/>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50"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54" name="Shape 54"/>
            <p:cNvSpPr/>
            <p:nvPr/>
          </p:nvSpPr>
          <p:spPr>
            <a:xfrm flipH="1" rot="10800000">
              <a:off x="7113588" y="106"/>
              <a:ext cx="1015200" cy="10152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grpSp>
      <p:sp>
        <p:nvSpPr>
          <p:cNvPr id="57" name="Shape 57"/>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58" name="Shape 5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59"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61" name="Shape 6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62" name="Shape 62"/>
          <p:cNvSpPr txBox="1"/>
          <p:nvPr>
            <p:ph type="title"/>
          </p:nvPr>
        </p:nvSpPr>
        <p:spPr>
          <a:xfrm>
            <a:off x="265500" y="1151100"/>
            <a:ext cx="4045200" cy="15645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63" name="Shape 63"/>
          <p:cNvSpPr txBox="1"/>
          <p:nvPr>
            <p:ph idx="1" type="subTitle"/>
          </p:nvPr>
        </p:nvSpPr>
        <p:spPr>
          <a:xfrm>
            <a:off x="265500" y="2769001"/>
            <a:ext cx="4045200" cy="12693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64" name="Shape 6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65" name="Shape 65"/>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66" name="Shape 66"/>
        <p:cNvGrpSpPr/>
        <p:nvPr/>
      </p:nvGrpSpPr>
      <p:grpSpPr>
        <a:xfrm>
          <a:off x="0" y="0"/>
          <a:ext cx="0" cy="0"/>
          <a:chOff x="0" y="0"/>
          <a:chExt cx="0" cy="0"/>
        </a:xfrm>
      </p:grpSpPr>
      <p:sp>
        <p:nvSpPr>
          <p:cNvPr id="67" name="Shape 67"/>
          <p:cNvSpPr txBox="1"/>
          <p:nvPr>
            <p:ph idx="1" type="body"/>
          </p:nvPr>
        </p:nvSpPr>
        <p:spPr>
          <a:xfrm>
            <a:off x="319500" y="4230575"/>
            <a:ext cx="5998800" cy="5988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68" name="Shape 6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10000"/>
            <a:ext cx="8520600" cy="607800"/>
          </a:xfrm>
          <a:prstGeom prst="rect">
            <a:avLst/>
          </a:prstGeom>
          <a:noFill/>
          <a:ln>
            <a:noFill/>
          </a:ln>
        </p:spPr>
        <p:txBody>
          <a:bodyPr anchorCtr="0" anchor="t" bIns="91425" lIns="91425" rIns="91425" tIns="91425"/>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p:txBody>
      </p:sp>
      <p:sp>
        <p:nvSpPr>
          <p:cNvPr id="7" name="Shape 7"/>
          <p:cNvSpPr txBox="1"/>
          <p:nvPr>
            <p:ph idx="1" type="body"/>
          </p:nvPr>
        </p:nvSpPr>
        <p:spPr>
          <a:xfrm>
            <a:off x="311700" y="1229875"/>
            <a:ext cx="8520600" cy="33390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p:txBody>
      </p:sp>
      <p:sp>
        <p:nvSpPr>
          <p:cNvPr id="8" name="Shape 8"/>
          <p:cNvSpPr txBox="1"/>
          <p:nvPr>
            <p:ph idx="12" type="sldNum"/>
          </p:nvPr>
        </p:nvSpPr>
        <p:spPr>
          <a:xfrm>
            <a:off x="8460431" y="4651190"/>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0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0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ctrTitle"/>
          </p:nvPr>
        </p:nvSpPr>
        <p:spPr>
          <a:xfrm>
            <a:off x="598100" y="1775222"/>
            <a:ext cx="8222100" cy="838800"/>
          </a:xfrm>
          <a:prstGeom prst="rect">
            <a:avLst/>
          </a:prstGeom>
        </p:spPr>
        <p:txBody>
          <a:bodyPr anchorCtr="0" anchor="b" bIns="91425" lIns="91425" rIns="91425" tIns="91425">
            <a:noAutofit/>
          </a:bodyPr>
          <a:lstStyle/>
          <a:p>
            <a:pPr lvl="0">
              <a:spcBef>
                <a:spcPts val="0"/>
              </a:spcBef>
              <a:buNone/>
            </a:pPr>
            <a:r>
              <a:rPr lang="en"/>
              <a:t>Warm Up Set 9</a:t>
            </a:r>
          </a:p>
        </p:txBody>
      </p:sp>
      <p:sp>
        <p:nvSpPr>
          <p:cNvPr id="86" name="Shape 86"/>
          <p:cNvSpPr txBox="1"/>
          <p:nvPr>
            <p:ph idx="1" type="subTitle"/>
          </p:nvPr>
        </p:nvSpPr>
        <p:spPr>
          <a:xfrm>
            <a:off x="598088" y="2715912"/>
            <a:ext cx="8222100" cy="432900"/>
          </a:xfrm>
          <a:prstGeom prst="rect">
            <a:avLst/>
          </a:prstGeom>
        </p:spPr>
        <p:txBody>
          <a:bodyPr anchorCtr="0" anchor="t" bIns="91425" lIns="91425" rIns="91425" tIns="91425">
            <a:noAutofit/>
          </a:bodyPr>
          <a:lstStyle/>
          <a:p>
            <a:pPr lvl="0">
              <a:spcBef>
                <a:spcPts val="0"/>
              </a:spcBef>
              <a:buNone/>
            </a:pPr>
            <a:r>
              <a:rPr lang="en"/>
              <a:t>January 23 - February 3</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sp>
        <p:nvSpPr>
          <p:cNvPr id="152" name="Shape 152"/>
          <p:cNvSpPr txBox="1"/>
          <p:nvPr>
            <p:ph type="title"/>
          </p:nvPr>
        </p:nvSpPr>
        <p:spPr>
          <a:xfrm>
            <a:off x="114225" y="122750"/>
            <a:ext cx="8520600" cy="607800"/>
          </a:xfrm>
          <a:prstGeom prst="rect">
            <a:avLst/>
          </a:prstGeom>
        </p:spPr>
        <p:txBody>
          <a:bodyPr anchorCtr="0" anchor="t" bIns="91425" lIns="91425" rIns="91425" tIns="91425">
            <a:noAutofit/>
          </a:bodyPr>
          <a:lstStyle/>
          <a:p>
            <a:pPr lvl="0">
              <a:spcBef>
                <a:spcPts val="0"/>
              </a:spcBef>
              <a:buNone/>
            </a:pPr>
            <a:r>
              <a:rPr lang="en"/>
              <a:t>Science Starter 02/01</a:t>
            </a:r>
          </a:p>
        </p:txBody>
      </p:sp>
      <p:sp>
        <p:nvSpPr>
          <p:cNvPr id="153" name="Shape 153"/>
          <p:cNvSpPr txBox="1"/>
          <p:nvPr>
            <p:ph idx="1" type="body"/>
          </p:nvPr>
        </p:nvSpPr>
        <p:spPr>
          <a:xfrm>
            <a:off x="179525" y="655275"/>
            <a:ext cx="6193800" cy="4102200"/>
          </a:xfrm>
          <a:prstGeom prst="rect">
            <a:avLst/>
          </a:prstGeom>
        </p:spPr>
        <p:txBody>
          <a:bodyPr anchorCtr="0" anchor="t" bIns="91425" lIns="91425" rIns="91425" tIns="91425">
            <a:noAutofit/>
          </a:bodyPr>
          <a:lstStyle/>
          <a:p>
            <a:pPr lvl="0">
              <a:spcBef>
                <a:spcPts val="0"/>
              </a:spcBef>
              <a:buNone/>
            </a:pPr>
            <a:r>
              <a:rPr lang="en" sz="2200"/>
              <a:t>Get out your science notebook.</a:t>
            </a:r>
          </a:p>
          <a:p>
            <a:pPr indent="-368300" lvl="0" marL="457200" rtl="0">
              <a:spcBef>
                <a:spcPts val="0"/>
              </a:spcBef>
              <a:buSzPct val="100000"/>
              <a:buAutoNum type="arabicPeriod"/>
            </a:pPr>
            <a:r>
              <a:rPr lang="en" sz="2200"/>
              <a:t>Create the title page of your next unit.  This is UNIT 6, “Structure of the Earth”</a:t>
            </a:r>
          </a:p>
          <a:p>
            <a:pPr indent="-368300" lvl="0" marL="457200" rtl="0">
              <a:spcBef>
                <a:spcPts val="0"/>
              </a:spcBef>
              <a:buSzPct val="100000"/>
              <a:buAutoNum type="arabicPeriod"/>
            </a:pPr>
            <a:r>
              <a:rPr lang="en" sz="2200"/>
              <a:t>Create your next Table of Contents for the Unit.</a:t>
            </a:r>
          </a:p>
          <a:p>
            <a:pPr indent="-368300" lvl="1" marL="914400" rtl="0">
              <a:spcBef>
                <a:spcPts val="0"/>
              </a:spcBef>
              <a:buSzPct val="100000"/>
              <a:buAutoNum type="alphaLcPeriod"/>
            </a:pPr>
            <a:r>
              <a:rPr lang="en" sz="2200"/>
              <a:t>Item 73 Science Starters (Leave 2 pages)</a:t>
            </a:r>
          </a:p>
          <a:p>
            <a:pPr indent="-368300" lvl="1" marL="914400" rtl="0">
              <a:spcBef>
                <a:spcPts val="0"/>
              </a:spcBef>
              <a:buSzPct val="100000"/>
              <a:buAutoNum type="alphaLcPeriod"/>
            </a:pPr>
            <a:r>
              <a:rPr lang="en" sz="2200"/>
              <a:t>Structure of the Earth Vocab 1</a:t>
            </a:r>
          </a:p>
          <a:p>
            <a:pPr indent="-368300" lvl="0" marL="457200" rtl="0">
              <a:spcBef>
                <a:spcPts val="0"/>
              </a:spcBef>
              <a:buSzPct val="100000"/>
              <a:buAutoNum type="arabicPeriod"/>
            </a:pPr>
            <a:r>
              <a:rPr lang="en" sz="2200"/>
              <a:t>When you are done, you can work on Khan Academy Set 12, math corrections, or any missing work.</a:t>
            </a:r>
          </a:p>
          <a:p>
            <a:pPr lvl="0">
              <a:spcBef>
                <a:spcPts val="0"/>
              </a:spcBef>
              <a:buNone/>
            </a:pPr>
            <a:r>
              <a:t/>
            </a:r>
            <a:endParaRPr sz="2200"/>
          </a:p>
        </p:txBody>
      </p:sp>
      <p:pic>
        <p:nvPicPr>
          <p:cNvPr descr="Earth ..." id="154" name="Shape 154"/>
          <p:cNvPicPr preferRelativeResize="0"/>
          <p:nvPr/>
        </p:nvPicPr>
        <p:blipFill>
          <a:blip r:embed="rId3">
            <a:alphaModFix/>
          </a:blip>
          <a:stretch>
            <a:fillRect/>
          </a:stretch>
        </p:blipFill>
        <p:spPr>
          <a:xfrm>
            <a:off x="6560275" y="852725"/>
            <a:ext cx="2333874" cy="233387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x="0" y="0"/>
          <a:ext cx="0" cy="0"/>
          <a:chOff x="0" y="0"/>
          <a:chExt cx="0" cy="0"/>
        </a:xfrm>
      </p:grpSpPr>
      <p:sp>
        <p:nvSpPr>
          <p:cNvPr id="159" name="Shape 159"/>
          <p:cNvSpPr txBox="1"/>
          <p:nvPr>
            <p:ph type="title"/>
          </p:nvPr>
        </p:nvSpPr>
        <p:spPr>
          <a:xfrm>
            <a:off x="163675" y="64625"/>
            <a:ext cx="8520600" cy="607800"/>
          </a:xfrm>
          <a:prstGeom prst="rect">
            <a:avLst/>
          </a:prstGeom>
        </p:spPr>
        <p:txBody>
          <a:bodyPr anchorCtr="0" anchor="t" bIns="91425" lIns="91425" rIns="91425" tIns="91425">
            <a:noAutofit/>
          </a:bodyPr>
          <a:lstStyle/>
          <a:p>
            <a:pPr lvl="0" rtl="0">
              <a:spcBef>
                <a:spcPts val="0"/>
              </a:spcBef>
              <a:buNone/>
            </a:pPr>
            <a:r>
              <a:rPr lang="en"/>
              <a:t>Thursday, Feb 2</a:t>
            </a:r>
          </a:p>
        </p:txBody>
      </p:sp>
      <p:sp>
        <p:nvSpPr>
          <p:cNvPr id="160" name="Shape 160"/>
          <p:cNvSpPr txBox="1"/>
          <p:nvPr>
            <p:ph idx="1" type="body"/>
          </p:nvPr>
        </p:nvSpPr>
        <p:spPr>
          <a:xfrm>
            <a:off x="0" y="826425"/>
            <a:ext cx="8832300" cy="3742500"/>
          </a:xfrm>
          <a:prstGeom prst="rect">
            <a:avLst/>
          </a:prstGeom>
        </p:spPr>
        <p:txBody>
          <a:bodyPr anchorCtr="0" anchor="t" bIns="91425" lIns="91425" rIns="91425" tIns="91425">
            <a:noAutofit/>
          </a:bodyPr>
          <a:lstStyle/>
          <a:p>
            <a:pPr lvl="0" rtl="0" algn="ctr">
              <a:lnSpc>
                <a:spcPct val="115000"/>
              </a:lnSpc>
              <a:spcBef>
                <a:spcPts val="0"/>
              </a:spcBef>
              <a:spcAft>
                <a:spcPts val="1000"/>
              </a:spcAft>
              <a:buNone/>
            </a:pPr>
            <a:r>
              <a:rPr lang="en" sz="2600">
                <a:solidFill>
                  <a:srgbClr val="000000"/>
                </a:solidFill>
                <a:latin typeface="Times New Roman"/>
                <a:ea typeface="Times New Roman"/>
                <a:cs typeface="Times New Roman"/>
                <a:sym typeface="Times New Roman"/>
              </a:rPr>
              <a:t>6 and 18</a:t>
            </a:r>
          </a:p>
          <a:p>
            <a:pPr lvl="0" rtl="0">
              <a:lnSpc>
                <a:spcPct val="115000"/>
              </a:lnSpc>
              <a:spcBef>
                <a:spcPts val="0"/>
              </a:spcBef>
              <a:spcAft>
                <a:spcPts val="1000"/>
              </a:spcAft>
              <a:buNone/>
            </a:pPr>
            <a:r>
              <a:rPr lang="en" sz="2200">
                <a:solidFill>
                  <a:srgbClr val="000000"/>
                </a:solidFill>
                <a:latin typeface="Times New Roman"/>
                <a:ea typeface="Times New Roman"/>
                <a:cs typeface="Times New Roman"/>
                <a:sym typeface="Times New Roman"/>
              </a:rPr>
              <a:t>What are the </a:t>
            </a:r>
            <a:r>
              <a:rPr b="1" lang="en" sz="2200">
                <a:solidFill>
                  <a:srgbClr val="000000"/>
                </a:solidFill>
                <a:latin typeface="Times New Roman"/>
                <a:ea typeface="Times New Roman"/>
                <a:cs typeface="Times New Roman"/>
                <a:sym typeface="Times New Roman"/>
              </a:rPr>
              <a:t>factors</a:t>
            </a:r>
            <a:r>
              <a:rPr lang="en" sz="2200">
                <a:solidFill>
                  <a:srgbClr val="000000"/>
                </a:solidFill>
                <a:latin typeface="Times New Roman"/>
                <a:ea typeface="Times New Roman"/>
                <a:cs typeface="Times New Roman"/>
                <a:sym typeface="Times New Roman"/>
              </a:rPr>
              <a:t> of each number?</a:t>
            </a:r>
          </a:p>
          <a:p>
            <a:pPr lvl="0" rtl="0">
              <a:lnSpc>
                <a:spcPct val="115000"/>
              </a:lnSpc>
              <a:spcBef>
                <a:spcPts val="0"/>
              </a:spcBef>
              <a:spcAft>
                <a:spcPts val="1000"/>
              </a:spcAft>
              <a:buNone/>
            </a:pPr>
            <a:r>
              <a:rPr lang="en" sz="2200">
                <a:solidFill>
                  <a:srgbClr val="000000"/>
                </a:solidFill>
                <a:latin typeface="Times New Roman"/>
                <a:ea typeface="Times New Roman"/>
                <a:cs typeface="Times New Roman"/>
                <a:sym typeface="Times New Roman"/>
              </a:rPr>
              <a:t>Are there any </a:t>
            </a:r>
            <a:r>
              <a:rPr b="1" lang="en" sz="2200">
                <a:solidFill>
                  <a:srgbClr val="000000"/>
                </a:solidFill>
                <a:latin typeface="Times New Roman"/>
                <a:ea typeface="Times New Roman"/>
                <a:cs typeface="Times New Roman"/>
                <a:sym typeface="Times New Roman"/>
              </a:rPr>
              <a:t>common factors</a:t>
            </a:r>
            <a:r>
              <a:rPr lang="en" sz="2200">
                <a:solidFill>
                  <a:srgbClr val="000000"/>
                </a:solidFill>
                <a:latin typeface="Times New Roman"/>
                <a:ea typeface="Times New Roman"/>
                <a:cs typeface="Times New Roman"/>
                <a:sym typeface="Times New Roman"/>
              </a:rPr>
              <a:t>? </a:t>
            </a:r>
          </a:p>
          <a:p>
            <a:pPr lvl="0" rtl="0">
              <a:lnSpc>
                <a:spcPct val="115000"/>
              </a:lnSpc>
              <a:spcBef>
                <a:spcPts val="0"/>
              </a:spcBef>
              <a:spcAft>
                <a:spcPts val="1000"/>
              </a:spcAft>
              <a:buNone/>
            </a:pPr>
            <a:r>
              <a:rPr lang="en" sz="2200">
                <a:solidFill>
                  <a:srgbClr val="000000"/>
                </a:solidFill>
                <a:latin typeface="Times New Roman"/>
                <a:ea typeface="Times New Roman"/>
                <a:cs typeface="Times New Roman"/>
                <a:sym typeface="Times New Roman"/>
              </a:rPr>
              <a:t>What is the </a:t>
            </a:r>
            <a:r>
              <a:rPr b="1" lang="en" sz="2200">
                <a:solidFill>
                  <a:srgbClr val="000000"/>
                </a:solidFill>
                <a:latin typeface="Times New Roman"/>
                <a:ea typeface="Times New Roman"/>
                <a:cs typeface="Times New Roman"/>
                <a:sym typeface="Times New Roman"/>
              </a:rPr>
              <a:t>greatest common factor</a:t>
            </a:r>
            <a:r>
              <a:rPr lang="en" sz="2200">
                <a:solidFill>
                  <a:srgbClr val="000000"/>
                </a:solidFill>
                <a:latin typeface="Times New Roman"/>
                <a:ea typeface="Times New Roman"/>
                <a:cs typeface="Times New Roman"/>
                <a:sym typeface="Times New Roman"/>
              </a:rPr>
              <a:t> (GCF)?</a:t>
            </a:r>
          </a:p>
          <a:p>
            <a:pPr lvl="0" rtl="0">
              <a:lnSpc>
                <a:spcPct val="115000"/>
              </a:lnSpc>
              <a:spcBef>
                <a:spcPts val="0"/>
              </a:spcBef>
              <a:spcAft>
                <a:spcPts val="1000"/>
              </a:spcAft>
              <a:buNone/>
            </a:pPr>
            <a:r>
              <a:rPr lang="en" sz="2200">
                <a:solidFill>
                  <a:srgbClr val="000000"/>
                </a:solidFill>
                <a:latin typeface="Times New Roman"/>
                <a:ea typeface="Times New Roman"/>
                <a:cs typeface="Times New Roman"/>
                <a:sym typeface="Times New Roman"/>
              </a:rPr>
              <a:t>What are the </a:t>
            </a:r>
            <a:r>
              <a:rPr b="1" lang="en" sz="2200">
                <a:solidFill>
                  <a:srgbClr val="000000"/>
                </a:solidFill>
                <a:latin typeface="Times New Roman"/>
                <a:ea typeface="Times New Roman"/>
                <a:cs typeface="Times New Roman"/>
                <a:sym typeface="Times New Roman"/>
              </a:rPr>
              <a:t>multiples</a:t>
            </a:r>
            <a:r>
              <a:rPr lang="en" sz="2200">
                <a:solidFill>
                  <a:srgbClr val="000000"/>
                </a:solidFill>
                <a:latin typeface="Times New Roman"/>
                <a:ea typeface="Times New Roman"/>
                <a:cs typeface="Times New Roman"/>
                <a:sym typeface="Times New Roman"/>
              </a:rPr>
              <a:t> of each number?</a:t>
            </a:r>
          </a:p>
          <a:p>
            <a:pPr lvl="0" rtl="0">
              <a:lnSpc>
                <a:spcPct val="115000"/>
              </a:lnSpc>
              <a:spcBef>
                <a:spcPts val="0"/>
              </a:spcBef>
              <a:spcAft>
                <a:spcPts val="1000"/>
              </a:spcAft>
              <a:buNone/>
            </a:pPr>
            <a:r>
              <a:rPr lang="en" sz="2200">
                <a:solidFill>
                  <a:srgbClr val="000000"/>
                </a:solidFill>
                <a:latin typeface="Times New Roman"/>
                <a:ea typeface="Times New Roman"/>
                <a:cs typeface="Times New Roman"/>
                <a:sym typeface="Times New Roman"/>
              </a:rPr>
              <a:t>Are there any </a:t>
            </a:r>
            <a:r>
              <a:rPr b="1" lang="en" sz="2200">
                <a:solidFill>
                  <a:srgbClr val="000000"/>
                </a:solidFill>
                <a:latin typeface="Times New Roman"/>
                <a:ea typeface="Times New Roman"/>
                <a:cs typeface="Times New Roman"/>
                <a:sym typeface="Times New Roman"/>
              </a:rPr>
              <a:t>common multiples</a:t>
            </a:r>
            <a:r>
              <a:rPr lang="en" sz="2200">
                <a:solidFill>
                  <a:srgbClr val="000000"/>
                </a:solidFill>
                <a:latin typeface="Times New Roman"/>
                <a:ea typeface="Times New Roman"/>
                <a:cs typeface="Times New Roman"/>
                <a:sym typeface="Times New Roman"/>
              </a:rPr>
              <a:t>?</a:t>
            </a:r>
          </a:p>
          <a:p>
            <a:pPr lvl="0" rtl="0">
              <a:lnSpc>
                <a:spcPct val="115000"/>
              </a:lnSpc>
              <a:spcBef>
                <a:spcPts val="0"/>
              </a:spcBef>
              <a:spcAft>
                <a:spcPts val="1000"/>
              </a:spcAft>
              <a:buNone/>
            </a:pPr>
            <a:r>
              <a:rPr lang="en" sz="2200">
                <a:solidFill>
                  <a:srgbClr val="000000"/>
                </a:solidFill>
                <a:latin typeface="Times New Roman"/>
                <a:ea typeface="Times New Roman"/>
                <a:cs typeface="Times New Roman"/>
                <a:sym typeface="Times New Roman"/>
              </a:rPr>
              <a:t>What is the </a:t>
            </a:r>
            <a:r>
              <a:rPr b="1" lang="en" sz="2200">
                <a:solidFill>
                  <a:srgbClr val="000000"/>
                </a:solidFill>
                <a:latin typeface="Times New Roman"/>
                <a:ea typeface="Times New Roman"/>
                <a:cs typeface="Times New Roman"/>
                <a:sym typeface="Times New Roman"/>
              </a:rPr>
              <a:t>least common multiple</a:t>
            </a:r>
            <a:r>
              <a:rPr lang="en" sz="2200">
                <a:solidFill>
                  <a:srgbClr val="000000"/>
                </a:solidFill>
                <a:latin typeface="Times New Roman"/>
                <a:ea typeface="Times New Roman"/>
                <a:cs typeface="Times New Roman"/>
                <a:sym typeface="Times New Roman"/>
              </a:rPr>
              <a:t> (LCM)?</a:t>
            </a:r>
          </a:p>
        </p:txBody>
      </p:sp>
      <p:sp>
        <p:nvSpPr>
          <p:cNvPr id="161" name="Shape 161"/>
          <p:cNvSpPr txBox="1"/>
          <p:nvPr/>
        </p:nvSpPr>
        <p:spPr>
          <a:xfrm>
            <a:off x="6759325" y="0"/>
            <a:ext cx="2332200" cy="1430700"/>
          </a:xfrm>
          <a:prstGeom prst="rect">
            <a:avLst/>
          </a:prstGeom>
          <a:solidFill>
            <a:srgbClr val="FFFF00"/>
          </a:solidFill>
          <a:ln>
            <a:noFill/>
          </a:ln>
        </p:spPr>
        <p:txBody>
          <a:bodyPr anchorCtr="0" anchor="t" bIns="91425" lIns="91425" rIns="91425" tIns="91425">
            <a:noAutofit/>
          </a:bodyPr>
          <a:lstStyle/>
          <a:p>
            <a:pPr lvl="0" rtl="0">
              <a:spcBef>
                <a:spcPts val="0"/>
              </a:spcBef>
              <a:buNone/>
            </a:pPr>
            <a:r>
              <a:rPr lang="en" sz="1800" u="sng"/>
              <a:t>May Do</a:t>
            </a:r>
            <a:r>
              <a:rPr lang="en" sz="1800"/>
              <a:t>:</a:t>
            </a:r>
          </a:p>
          <a:p>
            <a:pPr indent="-342900" lvl="0" marL="457200" rtl="0">
              <a:spcBef>
                <a:spcPts val="0"/>
              </a:spcBef>
              <a:buSzPct val="100000"/>
              <a:buChar char="●"/>
            </a:pPr>
            <a:r>
              <a:rPr lang="en" sz="1800"/>
              <a:t>Khan Academy</a:t>
            </a:r>
          </a:p>
          <a:p>
            <a:pPr indent="-342900" lvl="0" marL="457200" rtl="0">
              <a:spcBef>
                <a:spcPts val="0"/>
              </a:spcBef>
              <a:buSzPct val="100000"/>
              <a:buChar char="●"/>
            </a:pPr>
            <a:r>
              <a:rPr lang="en" sz="1800"/>
              <a:t>Week 15 HW</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x="0" y="0"/>
          <a:ext cx="0" cy="0"/>
          <a:chOff x="0" y="0"/>
          <a:chExt cx="0" cy="0"/>
        </a:xfrm>
      </p:grpSpPr>
      <p:sp>
        <p:nvSpPr>
          <p:cNvPr id="166" name="Shape 166"/>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Science Starter 02/02 (ITEM 73 in NB)</a:t>
            </a:r>
          </a:p>
        </p:txBody>
      </p:sp>
      <p:sp>
        <p:nvSpPr>
          <p:cNvPr id="167" name="Shape 167"/>
          <p:cNvSpPr txBox="1"/>
          <p:nvPr>
            <p:ph idx="1" type="body"/>
          </p:nvPr>
        </p:nvSpPr>
        <p:spPr>
          <a:xfrm>
            <a:off x="311700" y="1229875"/>
            <a:ext cx="8520600" cy="3339000"/>
          </a:xfrm>
          <a:prstGeom prst="rect">
            <a:avLst/>
          </a:prstGeom>
          <a:ln cap="flat" cmpd="sng" w="9525">
            <a:solidFill>
              <a:srgbClr val="FF0000"/>
            </a:solidFill>
            <a:prstDash val="solid"/>
            <a:round/>
            <a:headEnd len="med" w="med" type="none"/>
            <a:tailEnd len="med" w="med" type="none"/>
          </a:ln>
        </p:spPr>
        <p:txBody>
          <a:bodyPr anchorCtr="0" anchor="t" bIns="91425" lIns="91425" rIns="91425" tIns="91425">
            <a:noAutofit/>
          </a:bodyPr>
          <a:lstStyle/>
          <a:p>
            <a:pPr lvl="0" rtl="0" algn="ctr">
              <a:spcBef>
                <a:spcPts val="0"/>
              </a:spcBef>
              <a:buNone/>
            </a:pPr>
            <a:r>
              <a:rPr b="1" lang="en"/>
              <a:t>YOU MUST WRITE THE QUESTION! :)</a:t>
            </a:r>
          </a:p>
          <a:p>
            <a:pPr indent="-419100" lvl="0" marL="457200" rtl="0">
              <a:spcBef>
                <a:spcPts val="0"/>
              </a:spcBef>
              <a:buSzPct val="100000"/>
              <a:buAutoNum type="arabicPeriod"/>
            </a:pPr>
            <a:r>
              <a:rPr lang="en" sz="3000"/>
              <a:t>What is the name of the center of an atom?</a:t>
            </a:r>
          </a:p>
          <a:p>
            <a:pPr indent="-419100" lvl="0" marL="457200" rtl="0">
              <a:spcBef>
                <a:spcPts val="0"/>
              </a:spcBef>
              <a:buSzPct val="100000"/>
              <a:buAutoNum type="arabicPeriod"/>
            </a:pPr>
            <a:r>
              <a:rPr lang="en" sz="3000"/>
              <a:t>What type of charge does an electron have?</a:t>
            </a:r>
          </a:p>
          <a:p>
            <a:pPr indent="-419100" lvl="0" marL="457200" rtl="0">
              <a:spcBef>
                <a:spcPts val="0"/>
              </a:spcBef>
              <a:buSzPct val="100000"/>
              <a:buAutoNum type="arabicPeriod"/>
            </a:pPr>
            <a:r>
              <a:rPr lang="en" sz="3000"/>
              <a:t>What is the name of a particle with more than one atom combined?</a:t>
            </a:r>
          </a:p>
          <a:p>
            <a:pPr lvl="0">
              <a:spcBef>
                <a:spcPts val="0"/>
              </a:spcBef>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x="0" y="0"/>
          <a:ext cx="0" cy="0"/>
          <a:chOff x="0" y="0"/>
          <a:chExt cx="0" cy="0"/>
        </a:xfrm>
      </p:grpSpPr>
      <p:sp>
        <p:nvSpPr>
          <p:cNvPr id="172" name="Shape 172"/>
          <p:cNvSpPr txBox="1"/>
          <p:nvPr>
            <p:ph type="title"/>
          </p:nvPr>
        </p:nvSpPr>
        <p:spPr>
          <a:xfrm>
            <a:off x="163675" y="64625"/>
            <a:ext cx="8520600" cy="607800"/>
          </a:xfrm>
          <a:prstGeom prst="rect">
            <a:avLst/>
          </a:prstGeom>
        </p:spPr>
        <p:txBody>
          <a:bodyPr anchorCtr="0" anchor="t" bIns="91425" lIns="91425" rIns="91425" tIns="91425">
            <a:noAutofit/>
          </a:bodyPr>
          <a:lstStyle/>
          <a:p>
            <a:pPr lvl="0" rtl="0">
              <a:spcBef>
                <a:spcPts val="0"/>
              </a:spcBef>
              <a:buNone/>
            </a:pPr>
            <a:r>
              <a:rPr lang="en"/>
              <a:t>Friday, Feb 3</a:t>
            </a:r>
          </a:p>
        </p:txBody>
      </p:sp>
      <p:sp>
        <p:nvSpPr>
          <p:cNvPr id="173" name="Shape 173"/>
          <p:cNvSpPr txBox="1"/>
          <p:nvPr>
            <p:ph idx="1" type="body"/>
          </p:nvPr>
        </p:nvSpPr>
        <p:spPr>
          <a:xfrm>
            <a:off x="0" y="826425"/>
            <a:ext cx="8996100" cy="3887400"/>
          </a:xfrm>
          <a:prstGeom prst="rect">
            <a:avLst/>
          </a:prstGeom>
        </p:spPr>
        <p:txBody>
          <a:bodyPr anchorCtr="0" anchor="t" bIns="91425" lIns="91425" rIns="91425" tIns="91425">
            <a:noAutofit/>
          </a:bodyPr>
          <a:lstStyle/>
          <a:p>
            <a:pPr indent="-228600" lvl="0" marL="457200" rtl="0">
              <a:spcBef>
                <a:spcPts val="0"/>
              </a:spcBef>
              <a:buAutoNum type="arabicPeriod"/>
            </a:pPr>
            <a:r>
              <a:rPr lang="en"/>
              <a:t>What is the goal of the number system?</a:t>
            </a:r>
          </a:p>
          <a:p>
            <a:pPr indent="-228600" lvl="0" marL="457200" rtl="0">
              <a:spcBef>
                <a:spcPts val="0"/>
              </a:spcBef>
              <a:buAutoNum type="arabicPeriod"/>
            </a:pPr>
            <a:r>
              <a:rPr lang="en"/>
              <a:t>Graph the following points using letters on a number line.</a:t>
            </a:r>
          </a:p>
          <a:p>
            <a:pPr indent="-342900" lvl="1" marL="914400" rtl="0">
              <a:spcBef>
                <a:spcPts val="0"/>
              </a:spcBef>
              <a:buSzPct val="100000"/>
              <a:buAutoNum type="alphaLcPeriod"/>
            </a:pPr>
            <a:r>
              <a:rPr lang="en" sz="1800"/>
              <a:t>Three more than -1</a:t>
            </a:r>
          </a:p>
          <a:p>
            <a:pPr indent="-342900" lvl="1" marL="914400" rtl="0">
              <a:spcBef>
                <a:spcPts val="0"/>
              </a:spcBef>
              <a:buSzPct val="100000"/>
              <a:buAutoNum type="alphaLcPeriod"/>
            </a:pPr>
            <a:r>
              <a:rPr lang="en" sz="1800"/>
              <a:t>The opposite of 5</a:t>
            </a:r>
          </a:p>
          <a:p>
            <a:pPr indent="-342900" lvl="1" marL="914400" rtl="0">
              <a:spcBef>
                <a:spcPts val="0"/>
              </a:spcBef>
              <a:buSzPct val="100000"/>
              <a:buAutoNum type="alphaLcPeriod"/>
            </a:pPr>
            <a:r>
              <a:rPr lang="en" sz="1800"/>
              <a:t>8.7</a:t>
            </a:r>
          </a:p>
          <a:p>
            <a:pPr indent="-342900" lvl="1" marL="914400" rtl="0">
              <a:spcBef>
                <a:spcPts val="0"/>
              </a:spcBef>
              <a:buSzPct val="100000"/>
              <a:buAutoNum type="alphaLcPeriod"/>
            </a:pPr>
            <a:r>
              <a:rPr lang="en" sz="1800"/>
              <a:t>Three less than -6</a:t>
            </a:r>
          </a:p>
          <a:p>
            <a:pPr indent="-342900" lvl="1" marL="914400" rtl="0">
              <a:spcBef>
                <a:spcPts val="0"/>
              </a:spcBef>
              <a:buSzPct val="100000"/>
              <a:buAutoNum type="alphaLcPeriod"/>
            </a:pPr>
            <a:r>
              <a:rPr lang="en" sz="1800"/>
              <a:t>The absolute value of -10</a:t>
            </a:r>
          </a:p>
          <a:p>
            <a:pPr indent="-342900" lvl="1" marL="914400" rtl="0">
              <a:spcBef>
                <a:spcPts val="0"/>
              </a:spcBef>
              <a:buSzPct val="100000"/>
              <a:buAutoNum type="alphaLcPeriod"/>
            </a:pPr>
            <a:r>
              <a:rPr lang="en" sz="1800"/>
              <a:t>|9|</a:t>
            </a:r>
          </a:p>
          <a:p>
            <a:pPr indent="-342900" lvl="1" marL="914400" rtl="0">
              <a:spcBef>
                <a:spcPts val="0"/>
              </a:spcBef>
              <a:buSzPct val="100000"/>
              <a:buAutoNum type="alphaLcPeriod"/>
            </a:pPr>
            <a:r>
              <a:rPr lang="en" sz="1800"/>
              <a:t>|-1|</a:t>
            </a:r>
          </a:p>
        </p:txBody>
      </p:sp>
      <p:sp>
        <p:nvSpPr>
          <p:cNvPr id="174" name="Shape 174"/>
          <p:cNvSpPr txBox="1"/>
          <p:nvPr/>
        </p:nvSpPr>
        <p:spPr>
          <a:xfrm>
            <a:off x="6759325" y="0"/>
            <a:ext cx="2332200" cy="1430700"/>
          </a:xfrm>
          <a:prstGeom prst="rect">
            <a:avLst/>
          </a:prstGeom>
          <a:solidFill>
            <a:srgbClr val="FFFF00"/>
          </a:solidFill>
          <a:ln>
            <a:noFill/>
          </a:ln>
        </p:spPr>
        <p:txBody>
          <a:bodyPr anchorCtr="0" anchor="t" bIns="91425" lIns="91425" rIns="91425" tIns="91425">
            <a:noAutofit/>
          </a:bodyPr>
          <a:lstStyle/>
          <a:p>
            <a:pPr lvl="0" rtl="0">
              <a:spcBef>
                <a:spcPts val="0"/>
              </a:spcBef>
              <a:buNone/>
            </a:pPr>
            <a:r>
              <a:rPr lang="en" sz="1800" u="sng"/>
              <a:t>May Do</a:t>
            </a:r>
            <a:r>
              <a:rPr lang="en" sz="1800"/>
              <a:t>:</a:t>
            </a:r>
          </a:p>
          <a:p>
            <a:pPr indent="-342900" lvl="0" marL="457200" rtl="0">
              <a:spcBef>
                <a:spcPts val="0"/>
              </a:spcBef>
              <a:buSzPct val="100000"/>
              <a:buChar char="●"/>
            </a:pPr>
            <a:r>
              <a:rPr lang="en" sz="1800"/>
              <a:t>Khan Academy</a:t>
            </a:r>
          </a:p>
          <a:p>
            <a:pPr indent="-342900" lvl="0" marL="457200" rtl="0">
              <a:spcBef>
                <a:spcPts val="0"/>
              </a:spcBef>
              <a:buSzPct val="100000"/>
              <a:buChar char="●"/>
            </a:pPr>
            <a:r>
              <a:rPr lang="en" sz="1800"/>
              <a:t>Week 15 HW</a:t>
            </a:r>
          </a:p>
          <a:p>
            <a:pPr indent="-342900" lvl="0" marL="457200" rtl="0">
              <a:spcBef>
                <a:spcPts val="0"/>
              </a:spcBef>
              <a:buSzPct val="100000"/>
              <a:buChar char="●"/>
            </a:pPr>
            <a:r>
              <a:rPr lang="en" sz="1800"/>
              <a:t>Throwback Thursday 4</a:t>
            </a:r>
          </a:p>
        </p:txBody>
      </p:sp>
      <p:pic>
        <p:nvPicPr>
          <p:cNvPr id="175" name="Shape 175"/>
          <p:cNvPicPr preferRelativeResize="0"/>
          <p:nvPr/>
        </p:nvPicPr>
        <p:blipFill rotWithShape="1">
          <a:blip r:embed="rId3">
            <a:alphaModFix/>
          </a:blip>
          <a:srcRect b="0" l="2676" r="0" t="57490"/>
          <a:stretch/>
        </p:blipFill>
        <p:spPr>
          <a:xfrm>
            <a:off x="81900" y="3400975"/>
            <a:ext cx="8832300" cy="17425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x="0" y="0"/>
          <a:ext cx="0" cy="0"/>
          <a:chOff x="0" y="0"/>
          <a:chExt cx="0" cy="0"/>
        </a:xfrm>
      </p:grpSpPr>
      <p:sp>
        <p:nvSpPr>
          <p:cNvPr id="180" name="Shape 180"/>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Science Starter 02/03 (Item 73)</a:t>
            </a:r>
          </a:p>
        </p:txBody>
      </p:sp>
      <p:sp>
        <p:nvSpPr>
          <p:cNvPr id="181" name="Shape 181"/>
          <p:cNvSpPr txBox="1"/>
          <p:nvPr>
            <p:ph idx="1" type="body"/>
          </p:nvPr>
        </p:nvSpPr>
        <p:spPr>
          <a:xfrm>
            <a:off x="311700" y="1229875"/>
            <a:ext cx="8520600" cy="3339000"/>
          </a:xfrm>
          <a:prstGeom prst="rect">
            <a:avLst/>
          </a:prstGeom>
        </p:spPr>
        <p:txBody>
          <a:bodyPr anchorCtr="0" anchor="t" bIns="91425" lIns="91425" rIns="91425" tIns="91425">
            <a:noAutofit/>
          </a:bodyPr>
          <a:lstStyle/>
          <a:p>
            <a:pPr indent="-419100" lvl="0" marL="457200" rtl="0">
              <a:spcBef>
                <a:spcPts val="0"/>
              </a:spcBef>
              <a:buSzPct val="100000"/>
              <a:buAutoNum type="arabicPeriod"/>
            </a:pPr>
            <a:r>
              <a:rPr lang="en" sz="3000"/>
              <a:t>What are the three forms of heat transfer?</a:t>
            </a:r>
          </a:p>
          <a:p>
            <a:pPr lvl="0" rtl="0">
              <a:spcBef>
                <a:spcPts val="0"/>
              </a:spcBef>
              <a:buNone/>
            </a:pPr>
            <a:r>
              <a:t/>
            </a:r>
            <a:endParaRPr sz="3000"/>
          </a:p>
          <a:p>
            <a:pPr indent="-419100" lvl="0" marL="457200" rtl="0">
              <a:spcBef>
                <a:spcPts val="0"/>
              </a:spcBef>
              <a:buSzPct val="100000"/>
              <a:buAutoNum type="arabicPeriod"/>
            </a:pPr>
            <a:r>
              <a:rPr lang="en" sz="3000"/>
              <a:t>What is conduction?</a:t>
            </a:r>
          </a:p>
          <a:p>
            <a:pPr lvl="0" rtl="0">
              <a:spcBef>
                <a:spcPts val="0"/>
              </a:spcBef>
              <a:buNone/>
            </a:pPr>
            <a:r>
              <a:rPr lang="en" sz="3000"/>
              <a:t>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163675" y="64625"/>
            <a:ext cx="8520600" cy="607800"/>
          </a:xfrm>
          <a:prstGeom prst="rect">
            <a:avLst/>
          </a:prstGeom>
        </p:spPr>
        <p:txBody>
          <a:bodyPr anchorCtr="0" anchor="t" bIns="91425" lIns="91425" rIns="91425" tIns="91425">
            <a:noAutofit/>
          </a:bodyPr>
          <a:lstStyle/>
          <a:p>
            <a:pPr lvl="0">
              <a:spcBef>
                <a:spcPts val="0"/>
              </a:spcBef>
              <a:buNone/>
            </a:pPr>
            <a:r>
              <a:rPr lang="en"/>
              <a:t>Monday, Jan 23</a:t>
            </a:r>
          </a:p>
        </p:txBody>
      </p:sp>
      <p:sp>
        <p:nvSpPr>
          <p:cNvPr id="92" name="Shape 92"/>
          <p:cNvSpPr txBox="1"/>
          <p:nvPr>
            <p:ph idx="1" type="body"/>
          </p:nvPr>
        </p:nvSpPr>
        <p:spPr>
          <a:xfrm>
            <a:off x="0" y="826425"/>
            <a:ext cx="8979600" cy="4082700"/>
          </a:xfrm>
          <a:prstGeom prst="rect">
            <a:avLst/>
          </a:prstGeom>
        </p:spPr>
        <p:txBody>
          <a:bodyPr anchorCtr="0" anchor="t" bIns="91425" lIns="91425" rIns="91425" tIns="91425">
            <a:noAutofit/>
          </a:bodyPr>
          <a:lstStyle/>
          <a:p>
            <a:pPr lvl="0">
              <a:spcBef>
                <a:spcPts val="0"/>
              </a:spcBef>
              <a:buNone/>
            </a:pPr>
            <a:r>
              <a:rPr lang="en" u="sng"/>
              <a:t>Warm Up</a:t>
            </a:r>
            <a:r>
              <a:rPr lang="en"/>
              <a:t>:</a:t>
            </a:r>
          </a:p>
          <a:p>
            <a:pPr lvl="0" rtl="0">
              <a:lnSpc>
                <a:spcPct val="115000"/>
              </a:lnSpc>
              <a:spcBef>
                <a:spcPts val="0"/>
              </a:spcBef>
              <a:spcAft>
                <a:spcPts val="0"/>
              </a:spcAft>
              <a:buNone/>
            </a:pPr>
            <a:r>
              <a:rPr lang="en" sz="2000">
                <a:solidFill>
                  <a:srgbClr val="000000"/>
                </a:solidFill>
                <a:latin typeface="Times New Roman"/>
                <a:ea typeface="Times New Roman"/>
                <a:cs typeface="Times New Roman"/>
                <a:sym typeface="Times New Roman"/>
              </a:rPr>
              <a:t>1. Kim does the laundry every 12 days and Jim washes the dishes every 5 days. How many days will pass until both Kim and Jim are doing laundry and the dishes on the same day?</a:t>
            </a:r>
          </a:p>
          <a:p>
            <a:pPr lvl="0" rtl="0">
              <a:lnSpc>
                <a:spcPct val="115000"/>
              </a:lnSpc>
              <a:spcBef>
                <a:spcPts val="0"/>
              </a:spcBef>
              <a:spcAft>
                <a:spcPts val="0"/>
              </a:spcAft>
              <a:buNone/>
            </a:pPr>
            <a:r>
              <a:rPr lang="en" sz="2000">
                <a:solidFill>
                  <a:srgbClr val="000000"/>
                </a:solidFill>
                <a:latin typeface="Times New Roman"/>
                <a:ea typeface="Times New Roman"/>
                <a:cs typeface="Times New Roman"/>
                <a:sym typeface="Times New Roman"/>
              </a:rPr>
              <a:t>2. Place the following values on a number line. Which value is the smallest and which is the biggest? Be sure to show your work.</a:t>
            </a:r>
          </a:p>
          <a:p>
            <a:pPr lvl="0" rtl="0" algn="ctr">
              <a:lnSpc>
                <a:spcPct val="115000"/>
              </a:lnSpc>
              <a:spcBef>
                <a:spcPts val="0"/>
              </a:spcBef>
              <a:spcAft>
                <a:spcPts val="0"/>
              </a:spcAft>
              <a:buNone/>
            </a:pPr>
            <a:r>
              <a:rPr lang="en" sz="2000">
                <a:solidFill>
                  <a:srgbClr val="000000"/>
                </a:solidFill>
                <a:latin typeface="Times New Roman"/>
                <a:ea typeface="Times New Roman"/>
                <a:cs typeface="Times New Roman"/>
                <a:sym typeface="Times New Roman"/>
              </a:rPr>
              <a:t>a) 2</a:t>
            </a:r>
            <a:r>
              <a:rPr b="1" lang="en" sz="2000">
                <a:solidFill>
                  <a:srgbClr val="000000"/>
                </a:solidFill>
                <a:latin typeface="Times New Roman"/>
                <a:ea typeface="Times New Roman"/>
                <a:cs typeface="Times New Roman"/>
                <a:sym typeface="Times New Roman"/>
              </a:rPr>
              <a:t>/</a:t>
            </a:r>
            <a:r>
              <a:rPr lang="en" sz="2000">
                <a:solidFill>
                  <a:srgbClr val="000000"/>
                </a:solidFill>
                <a:latin typeface="Times New Roman"/>
                <a:ea typeface="Times New Roman"/>
                <a:cs typeface="Times New Roman"/>
                <a:sym typeface="Times New Roman"/>
              </a:rPr>
              <a:t>9		b) 2</a:t>
            </a:r>
            <a:r>
              <a:rPr b="1" lang="en" sz="2000">
                <a:solidFill>
                  <a:srgbClr val="000000"/>
                </a:solidFill>
                <a:latin typeface="Times New Roman"/>
                <a:ea typeface="Times New Roman"/>
                <a:cs typeface="Times New Roman"/>
                <a:sym typeface="Times New Roman"/>
              </a:rPr>
              <a:t>.</a:t>
            </a:r>
            <a:r>
              <a:rPr lang="en" sz="2000">
                <a:solidFill>
                  <a:srgbClr val="000000"/>
                </a:solidFill>
                <a:latin typeface="Times New Roman"/>
                <a:ea typeface="Times New Roman"/>
                <a:cs typeface="Times New Roman"/>
                <a:sym typeface="Times New Roman"/>
              </a:rPr>
              <a:t>9		c) 29%</a:t>
            </a:r>
          </a:p>
          <a:p>
            <a:pPr lvl="0" rtl="0">
              <a:lnSpc>
                <a:spcPct val="115000"/>
              </a:lnSpc>
              <a:spcBef>
                <a:spcPts val="0"/>
              </a:spcBef>
              <a:spcAft>
                <a:spcPts val="0"/>
              </a:spcAft>
              <a:buNone/>
            </a:pPr>
            <a:r>
              <a:rPr lang="en" sz="2000">
                <a:solidFill>
                  <a:srgbClr val="000000"/>
                </a:solidFill>
                <a:latin typeface="Times New Roman"/>
                <a:ea typeface="Times New Roman"/>
                <a:cs typeface="Times New Roman"/>
                <a:sym typeface="Times New Roman"/>
              </a:rPr>
              <a:t>3. Which option below is the best deal? Be sure to explain your answer.</a:t>
            </a:r>
          </a:p>
          <a:p>
            <a:pPr lvl="0" rtl="0">
              <a:lnSpc>
                <a:spcPct val="115000"/>
              </a:lnSpc>
              <a:spcBef>
                <a:spcPts val="0"/>
              </a:spcBef>
              <a:spcAft>
                <a:spcPts val="0"/>
              </a:spcAft>
              <a:buNone/>
            </a:pPr>
            <a:r>
              <a:t/>
            </a:r>
            <a:endParaRPr sz="1000">
              <a:solidFill>
                <a:srgbClr val="000000"/>
              </a:solidFill>
              <a:latin typeface="Times New Roman"/>
              <a:ea typeface="Times New Roman"/>
              <a:cs typeface="Times New Roman"/>
              <a:sym typeface="Times New Roman"/>
            </a:endParaRPr>
          </a:p>
          <a:p>
            <a:pPr lvl="0" rtl="0">
              <a:lnSpc>
                <a:spcPct val="115000"/>
              </a:lnSpc>
              <a:spcBef>
                <a:spcPts val="0"/>
              </a:spcBef>
              <a:spcAft>
                <a:spcPts val="0"/>
              </a:spcAft>
              <a:buNone/>
            </a:pPr>
            <a:r>
              <a:rPr lang="en" sz="2000">
                <a:solidFill>
                  <a:srgbClr val="000000"/>
                </a:solidFill>
                <a:latin typeface="Times New Roman"/>
                <a:ea typeface="Times New Roman"/>
                <a:cs typeface="Times New Roman"/>
                <a:sym typeface="Times New Roman"/>
              </a:rPr>
              <a:t>	Option A: Two movies for $7.12</a:t>
            </a:r>
          </a:p>
          <a:p>
            <a:pPr lvl="0" rtl="0">
              <a:lnSpc>
                <a:spcPct val="115000"/>
              </a:lnSpc>
              <a:spcBef>
                <a:spcPts val="0"/>
              </a:spcBef>
              <a:spcAft>
                <a:spcPts val="0"/>
              </a:spcAft>
              <a:buNone/>
            </a:pPr>
            <a:r>
              <a:rPr lang="en" sz="2000">
                <a:solidFill>
                  <a:srgbClr val="000000"/>
                </a:solidFill>
                <a:latin typeface="Times New Roman"/>
                <a:ea typeface="Times New Roman"/>
                <a:cs typeface="Times New Roman"/>
                <a:sym typeface="Times New Roman"/>
              </a:rPr>
              <a:t>	Option B: Six movies for $17.34</a:t>
            </a:r>
          </a:p>
          <a:p>
            <a:pPr lvl="0">
              <a:spcBef>
                <a:spcPts val="0"/>
              </a:spcBef>
              <a:buNone/>
            </a:pPr>
            <a:r>
              <a:t/>
            </a:r>
            <a:endParaRPr/>
          </a:p>
        </p:txBody>
      </p:sp>
      <p:sp>
        <p:nvSpPr>
          <p:cNvPr id="93" name="Shape 93"/>
          <p:cNvSpPr txBox="1"/>
          <p:nvPr/>
        </p:nvSpPr>
        <p:spPr>
          <a:xfrm>
            <a:off x="6759325" y="0"/>
            <a:ext cx="2332200" cy="1430700"/>
          </a:xfrm>
          <a:prstGeom prst="rect">
            <a:avLst/>
          </a:prstGeom>
          <a:solidFill>
            <a:srgbClr val="FFFF00"/>
          </a:solidFill>
          <a:ln>
            <a:noFill/>
          </a:ln>
        </p:spPr>
        <p:txBody>
          <a:bodyPr anchorCtr="0" anchor="t" bIns="91425" lIns="91425" rIns="91425" tIns="91425">
            <a:noAutofit/>
          </a:bodyPr>
          <a:lstStyle/>
          <a:p>
            <a:pPr lvl="0">
              <a:spcBef>
                <a:spcPts val="0"/>
              </a:spcBef>
              <a:buNone/>
            </a:pPr>
            <a:r>
              <a:rPr lang="en" sz="1800" u="sng"/>
              <a:t>May Do</a:t>
            </a:r>
            <a:r>
              <a:rPr lang="en" sz="1800"/>
              <a:t>:</a:t>
            </a:r>
          </a:p>
          <a:p>
            <a:pPr indent="-342900" lvl="0" marL="457200" rtl="0">
              <a:spcBef>
                <a:spcPts val="0"/>
              </a:spcBef>
              <a:buSzPct val="100000"/>
              <a:buChar char="●"/>
            </a:pPr>
            <a:r>
              <a:rPr lang="en" sz="1800"/>
              <a:t>Khan Academy</a:t>
            </a:r>
          </a:p>
          <a:p>
            <a:pPr indent="-342900" lvl="0" marL="457200" rtl="0">
              <a:spcBef>
                <a:spcPts val="0"/>
              </a:spcBef>
              <a:buSzPct val="100000"/>
              <a:buChar char="●"/>
            </a:pPr>
            <a:r>
              <a:rPr lang="en" sz="1800"/>
              <a:t>Week 13 HW</a:t>
            </a:r>
          </a:p>
          <a:p>
            <a:pPr indent="-342900" lvl="0" marL="457200" rtl="0">
              <a:spcBef>
                <a:spcPts val="0"/>
              </a:spcBef>
              <a:buSzPct val="100000"/>
              <a:buChar char="●"/>
            </a:pPr>
            <a:r>
              <a:rPr lang="en" sz="1800"/>
              <a:t>Any Make-up work</a:t>
            </a:r>
          </a:p>
        </p:txBody>
      </p:sp>
      <p:pic>
        <p:nvPicPr>
          <p:cNvPr descr="https://encrypted-tbn2.gstatic.com/images?q=tbn:ANd9GcSBHq6Y4g4byaECo5Pf5TocYp2WX3BWc-QWXwUN3UUADR_uMHsLXg" id="94" name="Shape 94"/>
          <p:cNvPicPr preferRelativeResize="0"/>
          <p:nvPr/>
        </p:nvPicPr>
        <p:blipFill>
          <a:blip r:embed="rId3">
            <a:alphaModFix/>
          </a:blip>
          <a:stretch>
            <a:fillRect/>
          </a:stretch>
        </p:blipFill>
        <p:spPr>
          <a:xfrm>
            <a:off x="4675397" y="-47200"/>
            <a:ext cx="1904500" cy="15251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163675" y="64625"/>
            <a:ext cx="8520600" cy="607800"/>
          </a:xfrm>
          <a:prstGeom prst="rect">
            <a:avLst/>
          </a:prstGeom>
        </p:spPr>
        <p:txBody>
          <a:bodyPr anchorCtr="0" anchor="t" bIns="91425" lIns="91425" rIns="91425" tIns="91425">
            <a:noAutofit/>
          </a:bodyPr>
          <a:lstStyle/>
          <a:p>
            <a:pPr lvl="0" rtl="0">
              <a:spcBef>
                <a:spcPts val="0"/>
              </a:spcBef>
              <a:buNone/>
            </a:pPr>
            <a:r>
              <a:rPr lang="en"/>
              <a:t>Tuesday, Jan 24</a:t>
            </a:r>
          </a:p>
        </p:txBody>
      </p:sp>
      <p:sp>
        <p:nvSpPr>
          <p:cNvPr id="100" name="Shape 100"/>
          <p:cNvSpPr txBox="1"/>
          <p:nvPr>
            <p:ph idx="1" type="body"/>
          </p:nvPr>
        </p:nvSpPr>
        <p:spPr>
          <a:xfrm>
            <a:off x="0" y="826425"/>
            <a:ext cx="9091500" cy="4181400"/>
          </a:xfrm>
          <a:prstGeom prst="rect">
            <a:avLst/>
          </a:prstGeom>
        </p:spPr>
        <p:txBody>
          <a:bodyPr anchorCtr="0" anchor="t" bIns="91425" lIns="91425" rIns="91425" tIns="91425">
            <a:noAutofit/>
          </a:bodyPr>
          <a:lstStyle/>
          <a:p>
            <a:pPr lvl="0" rtl="0">
              <a:lnSpc>
                <a:spcPct val="115000"/>
              </a:lnSpc>
              <a:spcBef>
                <a:spcPts val="0"/>
              </a:spcBef>
              <a:spcAft>
                <a:spcPts val="0"/>
              </a:spcAft>
              <a:buNone/>
            </a:pPr>
            <a:r>
              <a:rPr lang="en" u="sng"/>
              <a:t>Warm-Up</a:t>
            </a:r>
            <a:r>
              <a:rPr lang="en"/>
              <a:t>:</a:t>
            </a:r>
          </a:p>
          <a:p>
            <a:pPr lvl="0" rtl="0" algn="l">
              <a:lnSpc>
                <a:spcPct val="115000"/>
              </a:lnSpc>
              <a:spcBef>
                <a:spcPts val="0"/>
              </a:spcBef>
              <a:spcAft>
                <a:spcPts val="1000"/>
              </a:spcAft>
              <a:buNone/>
            </a:pPr>
            <a:r>
              <a:t/>
            </a:r>
            <a:endParaRPr sz="2600">
              <a:solidFill>
                <a:srgbClr val="000000"/>
              </a:solidFill>
              <a:latin typeface="Times New Roman"/>
              <a:ea typeface="Times New Roman"/>
              <a:cs typeface="Times New Roman"/>
              <a:sym typeface="Times New Roman"/>
            </a:endParaRPr>
          </a:p>
          <a:p>
            <a:pPr lvl="0" rtl="0" algn="ctr">
              <a:lnSpc>
                <a:spcPct val="115000"/>
              </a:lnSpc>
              <a:spcBef>
                <a:spcPts val="0"/>
              </a:spcBef>
              <a:spcAft>
                <a:spcPts val="0"/>
              </a:spcAft>
              <a:buNone/>
            </a:pPr>
            <a:r>
              <a:rPr lang="en" sz="2600">
                <a:solidFill>
                  <a:srgbClr val="000000"/>
                </a:solidFill>
                <a:latin typeface="Times New Roman"/>
                <a:ea typeface="Times New Roman"/>
                <a:cs typeface="Times New Roman"/>
                <a:sym typeface="Times New Roman"/>
              </a:rPr>
              <a:t>Solve the following problems below by using the values from the variables above.</a:t>
            </a:r>
          </a:p>
          <a:p>
            <a:pPr lvl="0" rtl="0" algn="ctr">
              <a:lnSpc>
                <a:spcPct val="115000"/>
              </a:lnSpc>
              <a:spcBef>
                <a:spcPts val="0"/>
              </a:spcBef>
              <a:spcAft>
                <a:spcPts val="0"/>
              </a:spcAft>
              <a:buNone/>
            </a:pPr>
            <a:r>
              <a:t/>
            </a:r>
            <a:endParaRPr sz="2600">
              <a:solidFill>
                <a:srgbClr val="000000"/>
              </a:solidFill>
              <a:latin typeface="Times New Roman"/>
              <a:ea typeface="Times New Roman"/>
              <a:cs typeface="Times New Roman"/>
              <a:sym typeface="Times New Roman"/>
            </a:endParaRPr>
          </a:p>
          <a:p>
            <a:pPr indent="-393700" lvl="0" marL="457200" rtl="0">
              <a:lnSpc>
                <a:spcPct val="115000"/>
              </a:lnSpc>
              <a:spcBef>
                <a:spcPts val="0"/>
              </a:spcBef>
              <a:spcAft>
                <a:spcPts val="1000"/>
              </a:spcAft>
              <a:buClr>
                <a:srgbClr val="000000"/>
              </a:buClr>
              <a:buSzPct val="100000"/>
              <a:buFont typeface="Times New Roman"/>
              <a:buAutoNum type="arabicPeriod"/>
            </a:pPr>
            <a:r>
              <a:rPr lang="en" sz="2600">
                <a:solidFill>
                  <a:srgbClr val="000000"/>
                </a:solidFill>
                <a:latin typeface="Times New Roman"/>
                <a:ea typeface="Times New Roman"/>
                <a:cs typeface="Times New Roman"/>
                <a:sym typeface="Times New Roman"/>
              </a:rPr>
              <a:t>A + B</a:t>
            </a:r>
          </a:p>
          <a:p>
            <a:pPr lvl="0" rtl="0">
              <a:lnSpc>
                <a:spcPct val="115000"/>
              </a:lnSpc>
              <a:spcBef>
                <a:spcPts val="0"/>
              </a:spcBef>
              <a:spcAft>
                <a:spcPts val="1000"/>
              </a:spcAft>
              <a:buNone/>
            </a:pPr>
            <a:r>
              <a:rPr lang="en" sz="2600">
                <a:solidFill>
                  <a:srgbClr val="000000"/>
                </a:solidFill>
                <a:latin typeface="Times New Roman"/>
                <a:ea typeface="Times New Roman"/>
                <a:cs typeface="Times New Roman"/>
                <a:sym typeface="Times New Roman"/>
              </a:rPr>
              <a:t>2.  A – B</a:t>
            </a:r>
          </a:p>
          <a:p>
            <a:pPr lvl="0" rtl="0">
              <a:lnSpc>
                <a:spcPct val="115000"/>
              </a:lnSpc>
              <a:spcBef>
                <a:spcPts val="0"/>
              </a:spcBef>
              <a:spcAft>
                <a:spcPts val="1000"/>
              </a:spcAft>
              <a:buNone/>
            </a:pPr>
            <a:r>
              <a:t/>
            </a:r>
            <a:endParaRPr sz="2600">
              <a:solidFill>
                <a:srgbClr val="000000"/>
              </a:solidFill>
              <a:latin typeface="Times New Roman"/>
              <a:ea typeface="Times New Roman"/>
              <a:cs typeface="Times New Roman"/>
              <a:sym typeface="Times New Roman"/>
            </a:endParaRPr>
          </a:p>
          <a:p>
            <a:pPr lvl="0" rtl="0" algn="ctr">
              <a:lnSpc>
                <a:spcPct val="115000"/>
              </a:lnSpc>
              <a:spcBef>
                <a:spcPts val="0"/>
              </a:spcBef>
              <a:spcAft>
                <a:spcPts val="1000"/>
              </a:spcAft>
              <a:buNone/>
            </a:pPr>
            <a:r>
              <a:t/>
            </a:r>
            <a:endParaRPr sz="2600">
              <a:solidFill>
                <a:srgbClr val="000000"/>
              </a:solidFill>
              <a:latin typeface="Times New Roman"/>
              <a:ea typeface="Times New Roman"/>
              <a:cs typeface="Times New Roman"/>
              <a:sym typeface="Times New Roman"/>
            </a:endParaRPr>
          </a:p>
        </p:txBody>
      </p:sp>
      <p:sp>
        <p:nvSpPr>
          <p:cNvPr id="101" name="Shape 101"/>
          <p:cNvSpPr txBox="1"/>
          <p:nvPr/>
        </p:nvSpPr>
        <p:spPr>
          <a:xfrm>
            <a:off x="6759325" y="0"/>
            <a:ext cx="2332200" cy="1430700"/>
          </a:xfrm>
          <a:prstGeom prst="rect">
            <a:avLst/>
          </a:prstGeom>
          <a:solidFill>
            <a:srgbClr val="FFFF00"/>
          </a:solidFill>
          <a:ln>
            <a:noFill/>
          </a:ln>
        </p:spPr>
        <p:txBody>
          <a:bodyPr anchorCtr="0" anchor="t" bIns="91425" lIns="91425" rIns="91425" tIns="91425">
            <a:noAutofit/>
          </a:bodyPr>
          <a:lstStyle/>
          <a:p>
            <a:pPr lvl="0" rtl="0">
              <a:spcBef>
                <a:spcPts val="0"/>
              </a:spcBef>
              <a:buNone/>
            </a:pPr>
            <a:r>
              <a:rPr lang="en" sz="1800" u="sng"/>
              <a:t>May Do</a:t>
            </a:r>
            <a:r>
              <a:rPr lang="en" sz="1800"/>
              <a:t>:</a:t>
            </a:r>
          </a:p>
          <a:p>
            <a:pPr indent="-342900" lvl="0" marL="457200" rtl="0">
              <a:spcBef>
                <a:spcPts val="0"/>
              </a:spcBef>
              <a:buSzPct val="100000"/>
              <a:buChar char="●"/>
            </a:pPr>
            <a:r>
              <a:rPr lang="en" sz="1800"/>
              <a:t>Khan Academy</a:t>
            </a:r>
          </a:p>
          <a:p>
            <a:pPr indent="-342900" lvl="0" marL="457200" rtl="0">
              <a:spcBef>
                <a:spcPts val="0"/>
              </a:spcBef>
              <a:buSzPct val="100000"/>
              <a:buChar char="●"/>
            </a:pPr>
            <a:r>
              <a:rPr lang="en" sz="1800"/>
              <a:t>Week 13 HW</a:t>
            </a:r>
          </a:p>
          <a:p>
            <a:pPr indent="-342900" lvl="0" marL="457200" rtl="0">
              <a:spcBef>
                <a:spcPts val="0"/>
              </a:spcBef>
              <a:buSzPct val="100000"/>
              <a:buChar char="●"/>
            </a:pPr>
            <a:r>
              <a:rPr lang="en" sz="1800"/>
              <a:t>Any make up work</a:t>
            </a:r>
          </a:p>
        </p:txBody>
      </p:sp>
      <p:graphicFrame>
        <p:nvGraphicFramePr>
          <p:cNvPr id="102" name="Shape 102"/>
          <p:cNvGraphicFramePr/>
          <p:nvPr/>
        </p:nvGraphicFramePr>
        <p:xfrm>
          <a:off x="783000" y="1200800"/>
          <a:ext cx="3000000" cy="3000000"/>
        </p:xfrm>
        <a:graphic>
          <a:graphicData uri="http://schemas.openxmlformats.org/drawingml/2006/table">
            <a:tbl>
              <a:tblPr bandRow="1">
                <a:noFill/>
                <a:tableStyleId>{4C994FB9-5EF6-4301-A24E-F143572A7BC0}</a:tableStyleId>
              </a:tblPr>
              <a:tblGrid>
                <a:gridCol w="1383025"/>
                <a:gridCol w="1543050"/>
                <a:gridCol w="1600200"/>
                <a:gridCol w="1783075"/>
              </a:tblGrid>
              <a:tr h="630375">
                <a:tc>
                  <a:txBody>
                    <a:bodyPr>
                      <a:noAutofit/>
                    </a:bodyPr>
                    <a:lstStyle/>
                    <a:p>
                      <a:pPr lvl="0" rtl="0" algn="ctr">
                        <a:lnSpc>
                          <a:spcPct val="115000"/>
                        </a:lnSpc>
                        <a:spcBef>
                          <a:spcPts val="0"/>
                        </a:spcBef>
                        <a:spcAft>
                          <a:spcPts val="1000"/>
                        </a:spcAft>
                        <a:buNone/>
                      </a:pPr>
                      <a:r>
                        <a:rPr lang="en" sz="2600">
                          <a:latin typeface="Times New Roman"/>
                          <a:ea typeface="Times New Roman"/>
                          <a:cs typeface="Times New Roman"/>
                          <a:sym typeface="Times New Roman"/>
                        </a:rPr>
                        <a:t>A = 12</a:t>
                      </a:r>
                    </a:p>
                  </a:txBody>
                  <a:tcPr marT="0" marB="0" marR="73025" marL="73025">
                    <a:solidFill>
                      <a:srgbClr val="FFFFFF"/>
                    </a:solidFill>
                  </a:tcPr>
                </a:tc>
                <a:tc>
                  <a:txBody>
                    <a:bodyPr>
                      <a:noAutofit/>
                    </a:bodyPr>
                    <a:lstStyle/>
                    <a:p>
                      <a:pPr lvl="0" rtl="0" algn="ctr">
                        <a:lnSpc>
                          <a:spcPct val="115000"/>
                        </a:lnSpc>
                        <a:spcBef>
                          <a:spcPts val="0"/>
                        </a:spcBef>
                        <a:spcAft>
                          <a:spcPts val="1000"/>
                        </a:spcAft>
                        <a:buNone/>
                      </a:pPr>
                      <a:r>
                        <a:rPr lang="en" sz="2600">
                          <a:latin typeface="Times New Roman"/>
                          <a:ea typeface="Times New Roman"/>
                          <a:cs typeface="Times New Roman"/>
                          <a:sym typeface="Times New Roman"/>
                        </a:rPr>
                        <a:t>B = 3.4</a:t>
                      </a:r>
                    </a:p>
                  </a:txBody>
                  <a:tcPr marT="0" marB="0" marR="73025" marL="73025">
                    <a:solidFill>
                      <a:srgbClr val="FFFFFF"/>
                    </a:solidFill>
                  </a:tcPr>
                </a:tc>
                <a:tc>
                  <a:txBody>
                    <a:bodyPr>
                      <a:noAutofit/>
                    </a:bodyPr>
                    <a:lstStyle/>
                    <a:p>
                      <a:pPr lvl="0" rtl="0" algn="ctr">
                        <a:lnSpc>
                          <a:spcPct val="115000"/>
                        </a:lnSpc>
                        <a:spcBef>
                          <a:spcPts val="0"/>
                        </a:spcBef>
                        <a:spcAft>
                          <a:spcPts val="1000"/>
                        </a:spcAft>
                        <a:buNone/>
                      </a:pPr>
                      <a:r>
                        <a:rPr lang="en" sz="2600">
                          <a:latin typeface="Times New Roman"/>
                          <a:ea typeface="Times New Roman"/>
                          <a:cs typeface="Times New Roman"/>
                          <a:sym typeface="Times New Roman"/>
                        </a:rPr>
                        <a:t>C = 56</a:t>
                      </a:r>
                    </a:p>
                  </a:txBody>
                  <a:tcPr marT="0" marB="0" marR="73025" marL="73025">
                    <a:solidFill>
                      <a:srgbClr val="FFFFFF"/>
                    </a:solidFill>
                  </a:tcPr>
                </a:tc>
                <a:tc>
                  <a:txBody>
                    <a:bodyPr>
                      <a:noAutofit/>
                    </a:bodyPr>
                    <a:lstStyle/>
                    <a:p>
                      <a:pPr lvl="0" rtl="0" algn="ctr">
                        <a:lnSpc>
                          <a:spcPct val="115000"/>
                        </a:lnSpc>
                        <a:spcBef>
                          <a:spcPts val="0"/>
                        </a:spcBef>
                        <a:spcAft>
                          <a:spcPts val="1000"/>
                        </a:spcAft>
                        <a:buNone/>
                      </a:pPr>
                      <a:r>
                        <a:rPr lang="en" sz="2600">
                          <a:latin typeface="Times New Roman"/>
                          <a:ea typeface="Times New Roman"/>
                          <a:cs typeface="Times New Roman"/>
                          <a:sym typeface="Times New Roman"/>
                        </a:rPr>
                        <a:t>D = 733.6</a:t>
                      </a:r>
                    </a:p>
                  </a:txBody>
                  <a:tcPr marT="0" marB="0" marR="73025" marL="73025">
                    <a:solidFill>
                      <a:srgbClr val="FFFFFF"/>
                    </a:solidFill>
                  </a:tcPr>
                </a:tc>
              </a:tr>
            </a:tbl>
          </a:graphicData>
        </a:graphic>
      </p:graphicFrame>
      <p:sp>
        <p:nvSpPr>
          <p:cNvPr id="103" name="Shape 103"/>
          <p:cNvSpPr txBox="1"/>
          <p:nvPr/>
        </p:nvSpPr>
        <p:spPr>
          <a:xfrm>
            <a:off x="3095975" y="3145300"/>
            <a:ext cx="2775300" cy="1640400"/>
          </a:xfrm>
          <a:prstGeom prst="rect">
            <a:avLst/>
          </a:prstGeom>
          <a:noFill/>
          <a:ln>
            <a:noFill/>
          </a:ln>
        </p:spPr>
        <p:txBody>
          <a:bodyPr anchorCtr="0" anchor="t" bIns="91425" lIns="91425" rIns="91425" tIns="91425">
            <a:noAutofit/>
          </a:bodyPr>
          <a:lstStyle/>
          <a:p>
            <a:pPr lvl="0" rtl="0">
              <a:lnSpc>
                <a:spcPct val="115000"/>
              </a:lnSpc>
              <a:spcBef>
                <a:spcPts val="0"/>
              </a:spcBef>
              <a:spcAft>
                <a:spcPts val="1000"/>
              </a:spcAft>
              <a:buNone/>
            </a:pPr>
            <a:r>
              <a:rPr lang="en" sz="2600">
                <a:latin typeface="Times New Roman"/>
                <a:ea typeface="Times New Roman"/>
                <a:cs typeface="Times New Roman"/>
                <a:sym typeface="Times New Roman"/>
              </a:rPr>
              <a:t>3.    BC</a:t>
            </a:r>
          </a:p>
          <a:p>
            <a:pPr lvl="0" rtl="0">
              <a:lnSpc>
                <a:spcPct val="115000"/>
              </a:lnSpc>
              <a:spcBef>
                <a:spcPts val="0"/>
              </a:spcBef>
              <a:spcAft>
                <a:spcPts val="0"/>
              </a:spcAft>
              <a:buNone/>
            </a:pPr>
            <a:r>
              <a:rPr lang="en" sz="2600">
                <a:latin typeface="Times New Roman"/>
                <a:ea typeface="Times New Roman"/>
                <a:cs typeface="Times New Roman"/>
                <a:sym typeface="Times New Roman"/>
              </a:rPr>
              <a:t>4.      </a:t>
            </a:r>
            <a:r>
              <a:rPr lang="en" sz="2600" u="sng">
                <a:latin typeface="Times New Roman"/>
                <a:ea typeface="Times New Roman"/>
                <a:cs typeface="Times New Roman"/>
                <a:sym typeface="Times New Roman"/>
              </a:rPr>
              <a:t>D</a:t>
            </a:r>
          </a:p>
          <a:p>
            <a:pPr lvl="0" rtl="0">
              <a:lnSpc>
                <a:spcPct val="115000"/>
              </a:lnSpc>
              <a:spcBef>
                <a:spcPts val="0"/>
              </a:spcBef>
              <a:spcAft>
                <a:spcPts val="1000"/>
              </a:spcAft>
              <a:buNone/>
            </a:pPr>
            <a:r>
              <a:rPr lang="en" sz="2600">
                <a:latin typeface="Times New Roman"/>
                <a:ea typeface="Times New Roman"/>
                <a:cs typeface="Times New Roman"/>
                <a:sym typeface="Times New Roman"/>
              </a:rPr>
              <a:t>         C</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163675" y="64625"/>
            <a:ext cx="8520600" cy="607800"/>
          </a:xfrm>
          <a:prstGeom prst="rect">
            <a:avLst/>
          </a:prstGeom>
        </p:spPr>
        <p:txBody>
          <a:bodyPr anchorCtr="0" anchor="t" bIns="91425" lIns="91425" rIns="91425" tIns="91425">
            <a:noAutofit/>
          </a:bodyPr>
          <a:lstStyle/>
          <a:p>
            <a:pPr lvl="0" rtl="0">
              <a:spcBef>
                <a:spcPts val="0"/>
              </a:spcBef>
              <a:buNone/>
            </a:pPr>
            <a:r>
              <a:rPr lang="en"/>
              <a:t>Wednesday, Jan 25</a:t>
            </a:r>
          </a:p>
        </p:txBody>
      </p:sp>
      <p:sp>
        <p:nvSpPr>
          <p:cNvPr id="109" name="Shape 109"/>
          <p:cNvSpPr txBox="1"/>
          <p:nvPr>
            <p:ph idx="1" type="body"/>
          </p:nvPr>
        </p:nvSpPr>
        <p:spPr>
          <a:xfrm>
            <a:off x="570800" y="1341125"/>
            <a:ext cx="8520600" cy="3753300"/>
          </a:xfrm>
          <a:prstGeom prst="rect">
            <a:avLst/>
          </a:prstGeom>
          <a:solidFill>
            <a:srgbClr val="FFFFFF"/>
          </a:solidFill>
        </p:spPr>
        <p:txBody>
          <a:bodyPr anchorCtr="0" anchor="t" bIns="91425" lIns="91425" rIns="91425" tIns="91425">
            <a:noAutofit/>
          </a:bodyPr>
          <a:lstStyle/>
          <a:p>
            <a:pPr indent="0" lvl="0" marL="0" rtl="0">
              <a:lnSpc>
                <a:spcPct val="115000"/>
              </a:lnSpc>
              <a:spcBef>
                <a:spcPts val="0"/>
              </a:spcBef>
              <a:spcAft>
                <a:spcPts val="1000"/>
              </a:spcAft>
              <a:buNone/>
            </a:pPr>
            <a:r>
              <a:rPr lang="en" sz="2200">
                <a:solidFill>
                  <a:srgbClr val="000000"/>
                </a:solidFill>
                <a:latin typeface="Times New Roman"/>
                <a:ea typeface="Times New Roman"/>
                <a:cs typeface="Times New Roman"/>
                <a:sym typeface="Times New Roman"/>
              </a:rPr>
              <a:t>1. Damian spent $34.78. How much money does he have now?</a:t>
            </a:r>
          </a:p>
          <a:p>
            <a:pPr indent="0" lvl="0" marL="0" rtl="0">
              <a:lnSpc>
                <a:spcPct val="115000"/>
              </a:lnSpc>
              <a:spcBef>
                <a:spcPts val="0"/>
              </a:spcBef>
              <a:spcAft>
                <a:spcPts val="1000"/>
              </a:spcAft>
              <a:buNone/>
            </a:pPr>
            <a:r>
              <a:rPr lang="en" sz="2200">
                <a:solidFill>
                  <a:srgbClr val="000000"/>
                </a:solidFill>
                <a:latin typeface="Times New Roman"/>
                <a:ea typeface="Times New Roman"/>
                <a:cs typeface="Times New Roman"/>
                <a:sym typeface="Times New Roman"/>
              </a:rPr>
              <a:t>2. With the money he now has, Damian took three hundred twenty one dollars and twenty three cents out from the bank. How much money does he now have?</a:t>
            </a:r>
          </a:p>
          <a:p>
            <a:pPr indent="0" lvl="0" marL="0" rtl="0">
              <a:lnSpc>
                <a:spcPct val="115000"/>
              </a:lnSpc>
              <a:spcBef>
                <a:spcPts val="0"/>
              </a:spcBef>
              <a:spcAft>
                <a:spcPts val="1000"/>
              </a:spcAft>
              <a:buNone/>
            </a:pPr>
            <a:r>
              <a:rPr lang="en" sz="2200">
                <a:solidFill>
                  <a:srgbClr val="000000"/>
                </a:solidFill>
                <a:latin typeface="Times New Roman"/>
                <a:ea typeface="Times New Roman"/>
                <a:cs typeface="Times New Roman"/>
                <a:sym typeface="Times New Roman"/>
              </a:rPr>
              <a:t>3. With the money he now has, he splits it evenly among five friends. How much money does each friend receive?</a:t>
            </a:r>
          </a:p>
          <a:p>
            <a:pPr indent="0" lvl="0" marL="0" rtl="0">
              <a:lnSpc>
                <a:spcPct val="115000"/>
              </a:lnSpc>
              <a:spcBef>
                <a:spcPts val="0"/>
              </a:spcBef>
              <a:spcAft>
                <a:spcPts val="1000"/>
              </a:spcAft>
              <a:buNone/>
            </a:pPr>
            <a:r>
              <a:rPr lang="en" sz="2200">
                <a:solidFill>
                  <a:srgbClr val="000000"/>
                </a:solidFill>
                <a:latin typeface="Times New Roman"/>
                <a:ea typeface="Times New Roman"/>
                <a:cs typeface="Times New Roman"/>
                <a:sym typeface="Times New Roman"/>
              </a:rPr>
              <a:t>4. One of his friends took his money and tripled his money after winning a contest. How much money does his friend have now?</a:t>
            </a:r>
          </a:p>
        </p:txBody>
      </p:sp>
      <p:sp>
        <p:nvSpPr>
          <p:cNvPr id="110" name="Shape 110"/>
          <p:cNvSpPr txBox="1"/>
          <p:nvPr/>
        </p:nvSpPr>
        <p:spPr>
          <a:xfrm>
            <a:off x="6759325" y="0"/>
            <a:ext cx="2332200" cy="1430700"/>
          </a:xfrm>
          <a:prstGeom prst="rect">
            <a:avLst/>
          </a:prstGeom>
          <a:solidFill>
            <a:srgbClr val="FFFF00"/>
          </a:solidFill>
          <a:ln>
            <a:noFill/>
          </a:ln>
        </p:spPr>
        <p:txBody>
          <a:bodyPr anchorCtr="0" anchor="t" bIns="91425" lIns="91425" rIns="91425" tIns="91425">
            <a:noAutofit/>
          </a:bodyPr>
          <a:lstStyle/>
          <a:p>
            <a:pPr lvl="0" rtl="0">
              <a:spcBef>
                <a:spcPts val="0"/>
              </a:spcBef>
              <a:buNone/>
            </a:pPr>
            <a:r>
              <a:rPr lang="en" sz="1800" u="sng"/>
              <a:t>May Do</a:t>
            </a:r>
            <a:r>
              <a:rPr lang="en" sz="1800"/>
              <a:t>:</a:t>
            </a:r>
          </a:p>
          <a:p>
            <a:pPr indent="-342900" lvl="0" marL="457200" rtl="0">
              <a:spcBef>
                <a:spcPts val="0"/>
              </a:spcBef>
              <a:buSzPct val="100000"/>
              <a:buChar char="●"/>
            </a:pPr>
            <a:r>
              <a:rPr lang="en" sz="1800"/>
              <a:t>Khan Academy</a:t>
            </a:r>
          </a:p>
          <a:p>
            <a:pPr indent="-342900" lvl="0" marL="457200" rtl="0">
              <a:spcBef>
                <a:spcPts val="0"/>
              </a:spcBef>
              <a:buSzPct val="100000"/>
              <a:buChar char="●"/>
            </a:pPr>
            <a:r>
              <a:rPr lang="en" sz="1800"/>
              <a:t>Week 14 HW</a:t>
            </a:r>
          </a:p>
          <a:p>
            <a:pPr indent="-342900" lvl="0" marL="457200" rtl="0">
              <a:spcBef>
                <a:spcPts val="0"/>
              </a:spcBef>
              <a:buSzPct val="100000"/>
              <a:buChar char="●"/>
            </a:pPr>
            <a:r>
              <a:rPr lang="en" sz="1800"/>
              <a:t>Science HW</a:t>
            </a:r>
          </a:p>
          <a:p>
            <a:pPr indent="-342900" lvl="0" marL="457200" rtl="0">
              <a:spcBef>
                <a:spcPts val="0"/>
              </a:spcBef>
              <a:buSzPct val="100000"/>
              <a:buChar char="●"/>
            </a:pPr>
            <a:r>
              <a:rPr lang="en" sz="1800"/>
              <a:t>Read</a:t>
            </a:r>
          </a:p>
        </p:txBody>
      </p:sp>
      <p:sp>
        <p:nvSpPr>
          <p:cNvPr id="111" name="Shape 111"/>
          <p:cNvSpPr txBox="1"/>
          <p:nvPr/>
        </p:nvSpPr>
        <p:spPr>
          <a:xfrm>
            <a:off x="2491575" y="672425"/>
            <a:ext cx="2716200" cy="668700"/>
          </a:xfrm>
          <a:prstGeom prst="rect">
            <a:avLst/>
          </a:prstGeom>
          <a:noFill/>
          <a:ln>
            <a:noFill/>
          </a:ln>
        </p:spPr>
        <p:txBody>
          <a:bodyPr anchorCtr="0" anchor="ctr" bIns="91425" lIns="91425" rIns="91425" tIns="91425">
            <a:noAutofit/>
          </a:bodyPr>
          <a:lstStyle/>
          <a:p>
            <a:pPr lvl="0" rtl="0" algn="ctr">
              <a:lnSpc>
                <a:spcPct val="115000"/>
              </a:lnSpc>
              <a:spcBef>
                <a:spcPts val="0"/>
              </a:spcBef>
              <a:spcAft>
                <a:spcPts val="1000"/>
              </a:spcAft>
              <a:buNone/>
            </a:pPr>
            <a:r>
              <a:rPr lang="en" sz="2400">
                <a:latin typeface="Times New Roman"/>
                <a:ea typeface="Times New Roman"/>
                <a:cs typeface="Times New Roman"/>
                <a:sym typeface="Times New Roman"/>
              </a:rPr>
              <a:t>Damian has $100</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ph type="title"/>
          </p:nvPr>
        </p:nvSpPr>
        <p:spPr>
          <a:xfrm>
            <a:off x="163675" y="64625"/>
            <a:ext cx="8520600" cy="607800"/>
          </a:xfrm>
          <a:prstGeom prst="rect">
            <a:avLst/>
          </a:prstGeom>
        </p:spPr>
        <p:txBody>
          <a:bodyPr anchorCtr="0" anchor="t" bIns="91425" lIns="91425" rIns="91425" tIns="91425">
            <a:noAutofit/>
          </a:bodyPr>
          <a:lstStyle/>
          <a:p>
            <a:pPr lvl="0" rtl="0">
              <a:spcBef>
                <a:spcPts val="0"/>
              </a:spcBef>
              <a:buNone/>
            </a:pPr>
            <a:r>
              <a:rPr lang="en"/>
              <a:t>Thursday, Jan 26</a:t>
            </a:r>
          </a:p>
        </p:txBody>
      </p:sp>
      <p:sp>
        <p:nvSpPr>
          <p:cNvPr id="117" name="Shape 117"/>
          <p:cNvSpPr txBox="1"/>
          <p:nvPr>
            <p:ph idx="1" type="body"/>
          </p:nvPr>
        </p:nvSpPr>
        <p:spPr>
          <a:xfrm>
            <a:off x="61675" y="493375"/>
            <a:ext cx="6455100" cy="4082700"/>
          </a:xfrm>
          <a:prstGeom prst="rect">
            <a:avLst/>
          </a:prstGeom>
        </p:spPr>
        <p:txBody>
          <a:bodyPr anchorCtr="0" anchor="t" bIns="91425" lIns="91425" rIns="91425" tIns="91425">
            <a:noAutofit/>
          </a:bodyPr>
          <a:lstStyle/>
          <a:p>
            <a:pPr lvl="0" marR="685800" rtl="0">
              <a:lnSpc>
                <a:spcPct val="115000"/>
              </a:lnSpc>
              <a:spcBef>
                <a:spcPts val="0"/>
              </a:spcBef>
              <a:spcAft>
                <a:spcPts val="1000"/>
              </a:spcAft>
              <a:buNone/>
            </a:pPr>
            <a:r>
              <a:rPr lang="en" sz="2000">
                <a:solidFill>
                  <a:srgbClr val="000000"/>
                </a:solidFill>
                <a:latin typeface="Overlock"/>
                <a:ea typeface="Overlock"/>
                <a:cs typeface="Overlock"/>
                <a:sym typeface="Overlock"/>
              </a:rPr>
              <a:t>1. Six footballs cost $301.68. At this rate, how much does each football cost?</a:t>
            </a:r>
          </a:p>
          <a:p>
            <a:pPr lvl="0" marR="685800" rtl="0">
              <a:lnSpc>
                <a:spcPct val="115000"/>
              </a:lnSpc>
              <a:spcBef>
                <a:spcPts val="0"/>
              </a:spcBef>
              <a:spcAft>
                <a:spcPts val="1000"/>
              </a:spcAft>
              <a:buNone/>
            </a:pPr>
            <a:r>
              <a:rPr lang="en" sz="2000">
                <a:solidFill>
                  <a:srgbClr val="000000"/>
                </a:solidFill>
                <a:latin typeface="Overlock"/>
                <a:ea typeface="Overlock"/>
                <a:cs typeface="Overlock"/>
                <a:sym typeface="Overlock"/>
              </a:rPr>
              <a:t>2. Solve the following problem below when  d=6, c = 3, b = 0.5. </a:t>
            </a:r>
          </a:p>
          <a:p>
            <a:pPr lvl="0" marR="685800" rtl="0" algn="ctr">
              <a:lnSpc>
                <a:spcPct val="115000"/>
              </a:lnSpc>
              <a:spcBef>
                <a:spcPts val="0"/>
              </a:spcBef>
              <a:spcAft>
                <a:spcPts val="1000"/>
              </a:spcAft>
              <a:buNone/>
            </a:pPr>
            <a:r>
              <a:rPr lang="en" sz="2400">
                <a:solidFill>
                  <a:srgbClr val="000000"/>
                </a:solidFill>
                <a:latin typeface="Overlock"/>
                <a:ea typeface="Overlock"/>
                <a:cs typeface="Overlock"/>
                <a:sym typeface="Overlock"/>
              </a:rPr>
              <a:t>45 ÷ (d + c) • b</a:t>
            </a:r>
            <a:r>
              <a:rPr baseline="30000" lang="en" sz="3600">
                <a:solidFill>
                  <a:srgbClr val="000000"/>
                </a:solidFill>
                <a:latin typeface="Overlock"/>
                <a:ea typeface="Overlock"/>
                <a:cs typeface="Overlock"/>
                <a:sym typeface="Overlock"/>
              </a:rPr>
              <a:t>3</a:t>
            </a:r>
          </a:p>
          <a:p>
            <a:pPr lvl="0" rtl="0">
              <a:lnSpc>
                <a:spcPct val="115000"/>
              </a:lnSpc>
              <a:spcBef>
                <a:spcPts val="0"/>
              </a:spcBef>
              <a:spcAft>
                <a:spcPts val="1000"/>
              </a:spcAft>
              <a:buNone/>
            </a:pPr>
            <a:r>
              <a:rPr lang="en" sz="2000">
                <a:solidFill>
                  <a:srgbClr val="000000"/>
                </a:solidFill>
                <a:latin typeface="Overlock"/>
                <a:ea typeface="Overlock"/>
                <a:cs typeface="Overlock"/>
                <a:sym typeface="Overlock"/>
              </a:rPr>
              <a:t>3. Homer Simpson ran ‘y’ miles and Bart Simpson ran five fewer than half that amount. Write an expression that represents this situation. </a:t>
            </a:r>
          </a:p>
          <a:p>
            <a:pPr lvl="0" rtl="0">
              <a:lnSpc>
                <a:spcPct val="115000"/>
              </a:lnSpc>
              <a:spcBef>
                <a:spcPts val="0"/>
              </a:spcBef>
              <a:spcAft>
                <a:spcPts val="1000"/>
              </a:spcAft>
              <a:buNone/>
            </a:pPr>
            <a:r>
              <a:rPr lang="en" sz="2000">
                <a:solidFill>
                  <a:srgbClr val="000000"/>
                </a:solidFill>
                <a:latin typeface="Overlock"/>
                <a:ea typeface="Overlock"/>
                <a:cs typeface="Overlock"/>
                <a:sym typeface="Overlock"/>
              </a:rPr>
              <a:t>4. According to the problem above if Homer ran 12 miles, how many miles did Bart run? </a:t>
            </a:r>
          </a:p>
        </p:txBody>
      </p:sp>
      <p:sp>
        <p:nvSpPr>
          <p:cNvPr id="118" name="Shape 118"/>
          <p:cNvSpPr txBox="1"/>
          <p:nvPr/>
        </p:nvSpPr>
        <p:spPr>
          <a:xfrm>
            <a:off x="6012650" y="0"/>
            <a:ext cx="3078900" cy="1430700"/>
          </a:xfrm>
          <a:prstGeom prst="rect">
            <a:avLst/>
          </a:prstGeom>
          <a:solidFill>
            <a:srgbClr val="FFFF00"/>
          </a:solidFill>
          <a:ln>
            <a:noFill/>
          </a:ln>
        </p:spPr>
        <p:txBody>
          <a:bodyPr anchorCtr="0" anchor="t" bIns="91425" lIns="91425" rIns="91425" tIns="91425">
            <a:noAutofit/>
          </a:bodyPr>
          <a:lstStyle/>
          <a:p>
            <a:pPr lvl="0" rtl="0">
              <a:spcBef>
                <a:spcPts val="0"/>
              </a:spcBef>
              <a:buNone/>
            </a:pPr>
            <a:r>
              <a:rPr lang="en" sz="1800" u="sng"/>
              <a:t>May Do</a:t>
            </a:r>
            <a:r>
              <a:rPr lang="en" sz="1800"/>
              <a:t>:</a:t>
            </a:r>
          </a:p>
          <a:p>
            <a:pPr indent="-342900" lvl="0" marL="457200" rtl="0">
              <a:spcBef>
                <a:spcPts val="0"/>
              </a:spcBef>
              <a:buSzPct val="100000"/>
              <a:buChar char="●"/>
            </a:pPr>
            <a:r>
              <a:rPr lang="en" sz="1800"/>
              <a:t>SEE SIDE BOARD….</a:t>
            </a:r>
          </a:p>
          <a:p>
            <a:pPr indent="-342900" lvl="0" marL="457200" rtl="0">
              <a:spcBef>
                <a:spcPts val="0"/>
              </a:spcBef>
              <a:buSzPct val="100000"/>
              <a:buChar char="●"/>
            </a:pPr>
            <a:r>
              <a:rPr lang="en" sz="1800"/>
              <a:t>DO NOT WASTE ANY TIME!</a:t>
            </a:r>
          </a:p>
        </p:txBody>
      </p:sp>
      <p:pic>
        <p:nvPicPr>
          <p:cNvPr id="119" name="Shape 119"/>
          <p:cNvPicPr preferRelativeResize="0"/>
          <p:nvPr/>
        </p:nvPicPr>
        <p:blipFill>
          <a:blip r:embed="rId3">
            <a:alphaModFix/>
          </a:blip>
          <a:stretch>
            <a:fillRect/>
          </a:stretch>
        </p:blipFill>
        <p:spPr>
          <a:xfrm>
            <a:off x="6393650" y="1755900"/>
            <a:ext cx="2486025" cy="18192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sp>
        <p:nvSpPr>
          <p:cNvPr id="124" name="Shape 124"/>
          <p:cNvSpPr txBox="1"/>
          <p:nvPr>
            <p:ph type="title"/>
          </p:nvPr>
        </p:nvSpPr>
        <p:spPr>
          <a:xfrm>
            <a:off x="163675" y="64625"/>
            <a:ext cx="8520600" cy="607800"/>
          </a:xfrm>
          <a:prstGeom prst="rect">
            <a:avLst/>
          </a:prstGeom>
        </p:spPr>
        <p:txBody>
          <a:bodyPr anchorCtr="0" anchor="t" bIns="91425" lIns="91425" rIns="91425" tIns="91425">
            <a:noAutofit/>
          </a:bodyPr>
          <a:lstStyle/>
          <a:p>
            <a:pPr lvl="0" rtl="0">
              <a:spcBef>
                <a:spcPts val="0"/>
              </a:spcBef>
              <a:buNone/>
            </a:pPr>
            <a:r>
              <a:rPr lang="en"/>
              <a:t>Friday, Jan 27</a:t>
            </a:r>
          </a:p>
        </p:txBody>
      </p:sp>
      <p:sp>
        <p:nvSpPr>
          <p:cNvPr id="125" name="Shape 125"/>
          <p:cNvSpPr txBox="1"/>
          <p:nvPr>
            <p:ph idx="1" type="body"/>
          </p:nvPr>
        </p:nvSpPr>
        <p:spPr>
          <a:xfrm>
            <a:off x="0" y="826425"/>
            <a:ext cx="8832300" cy="4255500"/>
          </a:xfrm>
          <a:prstGeom prst="rect">
            <a:avLst/>
          </a:prstGeom>
        </p:spPr>
        <p:txBody>
          <a:bodyPr anchorCtr="0" anchor="t" bIns="91425" lIns="91425" rIns="91425" tIns="91425">
            <a:noAutofit/>
          </a:bodyPr>
          <a:lstStyle/>
          <a:p>
            <a:pPr lvl="0" rtl="0">
              <a:lnSpc>
                <a:spcPct val="115000"/>
              </a:lnSpc>
              <a:spcBef>
                <a:spcPts val="0"/>
              </a:spcBef>
              <a:spcAft>
                <a:spcPts val="1000"/>
              </a:spcAft>
              <a:buNone/>
            </a:pPr>
            <a:r>
              <a:rPr lang="en" sz="2200">
                <a:solidFill>
                  <a:srgbClr val="000000"/>
                </a:solidFill>
                <a:latin typeface="Times New Roman"/>
                <a:ea typeface="Times New Roman"/>
                <a:cs typeface="Times New Roman"/>
                <a:sym typeface="Times New Roman"/>
              </a:rPr>
              <a:t>1. When solving the expressions below, let x = 4/5 and y = 1 and 2/3. </a:t>
            </a:r>
          </a:p>
          <a:p>
            <a:pPr indent="731520" lvl="0" rtl="0">
              <a:lnSpc>
                <a:spcPct val="115000"/>
              </a:lnSpc>
              <a:spcBef>
                <a:spcPts val="0"/>
              </a:spcBef>
              <a:spcAft>
                <a:spcPts val="1000"/>
              </a:spcAft>
              <a:buNone/>
            </a:pPr>
            <a:r>
              <a:rPr lang="en" sz="2200">
                <a:solidFill>
                  <a:srgbClr val="000000"/>
                </a:solidFill>
                <a:latin typeface="Times New Roman"/>
                <a:ea typeface="Times New Roman"/>
                <a:cs typeface="Times New Roman"/>
                <a:sym typeface="Times New Roman"/>
              </a:rPr>
              <a:t>a)  xy</a:t>
            </a:r>
          </a:p>
          <a:p>
            <a:pPr indent="731520" lvl="0" rtl="0">
              <a:lnSpc>
                <a:spcPct val="100000"/>
              </a:lnSpc>
              <a:spcBef>
                <a:spcPts val="0"/>
              </a:spcBef>
              <a:spcAft>
                <a:spcPts val="1000"/>
              </a:spcAft>
              <a:buNone/>
            </a:pPr>
            <a:r>
              <a:rPr lang="en" sz="2200">
                <a:solidFill>
                  <a:srgbClr val="000000"/>
                </a:solidFill>
                <a:latin typeface="Times New Roman"/>
                <a:ea typeface="Times New Roman"/>
                <a:cs typeface="Times New Roman"/>
                <a:sym typeface="Times New Roman"/>
              </a:rPr>
              <a:t>b)  x ÷ y</a:t>
            </a:r>
          </a:p>
          <a:p>
            <a:pPr lvl="0" rtl="0">
              <a:lnSpc>
                <a:spcPct val="100000"/>
              </a:lnSpc>
              <a:spcBef>
                <a:spcPts val="0"/>
              </a:spcBef>
              <a:spcAft>
                <a:spcPts val="1000"/>
              </a:spcAft>
              <a:buNone/>
            </a:pPr>
            <a:r>
              <a:t/>
            </a:r>
            <a:endParaRPr sz="1000">
              <a:solidFill>
                <a:srgbClr val="000000"/>
              </a:solidFill>
              <a:latin typeface="Times New Roman"/>
              <a:ea typeface="Times New Roman"/>
              <a:cs typeface="Times New Roman"/>
              <a:sym typeface="Times New Roman"/>
            </a:endParaRPr>
          </a:p>
          <a:p>
            <a:pPr lvl="0" rtl="0">
              <a:lnSpc>
                <a:spcPct val="100000"/>
              </a:lnSpc>
              <a:spcBef>
                <a:spcPts val="0"/>
              </a:spcBef>
              <a:spcAft>
                <a:spcPts val="1000"/>
              </a:spcAft>
              <a:buNone/>
            </a:pPr>
            <a:r>
              <a:rPr lang="en" sz="2200">
                <a:solidFill>
                  <a:srgbClr val="000000"/>
                </a:solidFill>
                <a:latin typeface="Times New Roman"/>
                <a:ea typeface="Times New Roman"/>
                <a:cs typeface="Times New Roman"/>
                <a:sym typeface="Times New Roman"/>
              </a:rPr>
              <a:t>2. A light post is 10 feet high and cast a shadow that is 8 feet long. If a nearby light post cast a shadow of 12 feet long, how tall is the light post?</a:t>
            </a:r>
          </a:p>
          <a:p>
            <a:pPr lvl="0" rtl="0">
              <a:lnSpc>
                <a:spcPct val="100000"/>
              </a:lnSpc>
              <a:spcBef>
                <a:spcPts val="0"/>
              </a:spcBef>
              <a:spcAft>
                <a:spcPts val="1000"/>
              </a:spcAft>
              <a:buNone/>
            </a:pPr>
            <a:r>
              <a:t/>
            </a:r>
            <a:endParaRPr sz="1000">
              <a:solidFill>
                <a:srgbClr val="000000"/>
              </a:solidFill>
              <a:latin typeface="Times New Roman"/>
              <a:ea typeface="Times New Roman"/>
              <a:cs typeface="Times New Roman"/>
              <a:sym typeface="Times New Roman"/>
            </a:endParaRPr>
          </a:p>
          <a:p>
            <a:pPr lvl="0" rtl="0">
              <a:lnSpc>
                <a:spcPct val="115000"/>
              </a:lnSpc>
              <a:spcBef>
                <a:spcPts val="0"/>
              </a:spcBef>
              <a:spcAft>
                <a:spcPts val="0"/>
              </a:spcAft>
              <a:buNone/>
            </a:pPr>
            <a:r>
              <a:rPr lang="en" sz="2200">
                <a:solidFill>
                  <a:srgbClr val="000000"/>
                </a:solidFill>
                <a:latin typeface="Times New Roman"/>
                <a:ea typeface="Times New Roman"/>
                <a:cs typeface="Times New Roman"/>
                <a:sym typeface="Times New Roman"/>
              </a:rPr>
              <a:t>3. What is the value of z in the following equation? </a:t>
            </a:r>
          </a:p>
          <a:p>
            <a:pPr lvl="0" rtl="0">
              <a:lnSpc>
                <a:spcPct val="115000"/>
              </a:lnSpc>
              <a:spcBef>
                <a:spcPts val="0"/>
              </a:spcBef>
              <a:spcAft>
                <a:spcPts val="0"/>
              </a:spcAft>
              <a:buNone/>
            </a:pPr>
            <a:r>
              <a:rPr lang="en" sz="2200" u="sng">
                <a:solidFill>
                  <a:srgbClr val="000000"/>
                </a:solidFill>
                <a:latin typeface="Times New Roman"/>
                <a:ea typeface="Times New Roman"/>
                <a:cs typeface="Times New Roman"/>
                <a:sym typeface="Times New Roman"/>
              </a:rPr>
              <a:t>z</a:t>
            </a:r>
            <a:r>
              <a:rPr lang="en" sz="2200">
                <a:solidFill>
                  <a:srgbClr val="000000"/>
                </a:solidFill>
                <a:latin typeface="Times New Roman"/>
                <a:ea typeface="Times New Roman"/>
                <a:cs typeface="Times New Roman"/>
                <a:sym typeface="Times New Roman"/>
              </a:rPr>
              <a:t> + 1.1 = 20		        								                                     3</a:t>
            </a:r>
          </a:p>
          <a:p>
            <a:pPr lvl="0" rtl="0">
              <a:spcBef>
                <a:spcPts val="0"/>
              </a:spcBef>
              <a:buNone/>
            </a:pPr>
            <a:r>
              <a:t/>
            </a:r>
            <a:endParaRPr/>
          </a:p>
        </p:txBody>
      </p:sp>
      <p:sp>
        <p:nvSpPr>
          <p:cNvPr id="126" name="Shape 126"/>
          <p:cNvSpPr txBox="1"/>
          <p:nvPr/>
        </p:nvSpPr>
        <p:spPr>
          <a:xfrm>
            <a:off x="6811800" y="3367200"/>
            <a:ext cx="2332200" cy="1776300"/>
          </a:xfrm>
          <a:prstGeom prst="rect">
            <a:avLst/>
          </a:prstGeom>
          <a:solidFill>
            <a:srgbClr val="FFFF00"/>
          </a:solidFill>
          <a:ln>
            <a:noFill/>
          </a:ln>
        </p:spPr>
        <p:txBody>
          <a:bodyPr anchorCtr="0" anchor="t" bIns="91425" lIns="91425" rIns="91425" tIns="91425">
            <a:noAutofit/>
          </a:bodyPr>
          <a:lstStyle/>
          <a:p>
            <a:pPr lvl="0" rtl="0">
              <a:spcBef>
                <a:spcPts val="0"/>
              </a:spcBef>
              <a:buNone/>
            </a:pPr>
            <a:r>
              <a:rPr lang="en" sz="1800" u="sng"/>
              <a:t>May Do</a:t>
            </a:r>
            <a:r>
              <a:rPr lang="en" sz="1800"/>
              <a:t>:</a:t>
            </a:r>
          </a:p>
          <a:p>
            <a:pPr indent="-342900" lvl="0" marL="457200" rtl="0">
              <a:spcBef>
                <a:spcPts val="0"/>
              </a:spcBef>
              <a:buSzPct val="100000"/>
              <a:buChar char="●"/>
            </a:pPr>
            <a:r>
              <a:rPr lang="en" sz="1800"/>
              <a:t>Khan Academy</a:t>
            </a:r>
          </a:p>
          <a:p>
            <a:pPr indent="-342900" lvl="0" marL="457200" rtl="0">
              <a:spcBef>
                <a:spcPts val="0"/>
              </a:spcBef>
              <a:buSzPct val="100000"/>
              <a:buChar char="●"/>
            </a:pPr>
            <a:r>
              <a:rPr lang="en" sz="1800"/>
              <a:t>Sound Pathway</a:t>
            </a:r>
          </a:p>
          <a:p>
            <a:pPr indent="-342900" lvl="0" marL="457200" rtl="0">
              <a:spcBef>
                <a:spcPts val="0"/>
              </a:spcBef>
              <a:buSzPct val="100000"/>
              <a:buChar char="●"/>
            </a:pPr>
            <a:r>
              <a:rPr lang="en" sz="1800"/>
              <a:t>Re-do Throwback Thursday Quiz</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ph type="title"/>
          </p:nvPr>
        </p:nvSpPr>
        <p:spPr>
          <a:xfrm>
            <a:off x="163675" y="64625"/>
            <a:ext cx="8520600" cy="607800"/>
          </a:xfrm>
          <a:prstGeom prst="rect">
            <a:avLst/>
          </a:prstGeom>
        </p:spPr>
        <p:txBody>
          <a:bodyPr anchorCtr="0" anchor="t" bIns="91425" lIns="91425" rIns="91425" tIns="91425">
            <a:noAutofit/>
          </a:bodyPr>
          <a:lstStyle/>
          <a:p>
            <a:pPr lvl="0" rtl="0">
              <a:spcBef>
                <a:spcPts val="0"/>
              </a:spcBef>
              <a:buNone/>
            </a:pPr>
            <a:r>
              <a:rPr lang="en"/>
              <a:t>Monday, Jan 30</a:t>
            </a:r>
          </a:p>
        </p:txBody>
      </p:sp>
      <p:sp>
        <p:nvSpPr>
          <p:cNvPr id="132" name="Shape 132"/>
          <p:cNvSpPr txBox="1"/>
          <p:nvPr>
            <p:ph idx="1" type="body"/>
          </p:nvPr>
        </p:nvSpPr>
        <p:spPr>
          <a:xfrm>
            <a:off x="0" y="826425"/>
            <a:ext cx="8832300" cy="3742500"/>
          </a:xfrm>
          <a:prstGeom prst="rect">
            <a:avLst/>
          </a:prstGeom>
        </p:spPr>
        <p:txBody>
          <a:bodyPr anchorCtr="0" anchor="t" bIns="91425" lIns="91425" rIns="91425" tIns="91425">
            <a:noAutofit/>
          </a:bodyPr>
          <a:lstStyle/>
          <a:p>
            <a:pPr indent="-368300" lvl="0" marL="457200" rtl="0">
              <a:lnSpc>
                <a:spcPct val="115000"/>
              </a:lnSpc>
              <a:spcBef>
                <a:spcPts val="0"/>
              </a:spcBef>
              <a:spcAft>
                <a:spcPts val="1000"/>
              </a:spcAft>
              <a:buClr>
                <a:srgbClr val="000000"/>
              </a:buClr>
              <a:buSzPct val="100000"/>
              <a:buFont typeface="Times New Roman"/>
              <a:buAutoNum type="arabicPeriod"/>
            </a:pPr>
            <a:r>
              <a:rPr lang="en" sz="2200">
                <a:solidFill>
                  <a:srgbClr val="000000"/>
                </a:solidFill>
                <a:latin typeface="Times New Roman"/>
                <a:ea typeface="Times New Roman"/>
                <a:cs typeface="Times New Roman"/>
                <a:sym typeface="Times New Roman"/>
              </a:rPr>
              <a:t>What are </a:t>
            </a:r>
            <a:r>
              <a:rPr b="1" lang="en" sz="2200">
                <a:solidFill>
                  <a:srgbClr val="000000"/>
                </a:solidFill>
                <a:latin typeface="Times New Roman"/>
                <a:ea typeface="Times New Roman"/>
                <a:cs typeface="Times New Roman"/>
                <a:sym typeface="Times New Roman"/>
              </a:rPr>
              <a:t>factors</a:t>
            </a:r>
            <a:r>
              <a:rPr lang="en" sz="2200">
                <a:solidFill>
                  <a:srgbClr val="000000"/>
                </a:solidFill>
                <a:latin typeface="Times New Roman"/>
                <a:ea typeface="Times New Roman"/>
                <a:cs typeface="Times New Roman"/>
                <a:sym typeface="Times New Roman"/>
              </a:rPr>
              <a:t>?</a:t>
            </a:r>
          </a:p>
          <a:p>
            <a:pPr lvl="0" rtl="0">
              <a:lnSpc>
                <a:spcPct val="115000"/>
              </a:lnSpc>
              <a:spcBef>
                <a:spcPts val="0"/>
              </a:spcBef>
              <a:spcAft>
                <a:spcPts val="1000"/>
              </a:spcAft>
              <a:buNone/>
            </a:pPr>
            <a:r>
              <a:t/>
            </a:r>
            <a:endParaRPr sz="2200">
              <a:solidFill>
                <a:srgbClr val="000000"/>
              </a:solidFill>
              <a:latin typeface="Times New Roman"/>
              <a:ea typeface="Times New Roman"/>
              <a:cs typeface="Times New Roman"/>
              <a:sym typeface="Times New Roman"/>
            </a:endParaRPr>
          </a:p>
          <a:p>
            <a:pPr indent="-368300" lvl="0" marL="457200" rtl="0">
              <a:lnSpc>
                <a:spcPct val="115000"/>
              </a:lnSpc>
              <a:spcBef>
                <a:spcPts val="0"/>
              </a:spcBef>
              <a:spcAft>
                <a:spcPts val="1000"/>
              </a:spcAft>
              <a:buClr>
                <a:srgbClr val="000000"/>
              </a:buClr>
              <a:buSzPct val="100000"/>
              <a:buFont typeface="Times New Roman"/>
              <a:buAutoNum type="arabicPeriod"/>
            </a:pPr>
            <a:r>
              <a:rPr lang="en" sz="2200">
                <a:solidFill>
                  <a:srgbClr val="000000"/>
                </a:solidFill>
                <a:latin typeface="Times New Roman"/>
                <a:ea typeface="Times New Roman"/>
                <a:cs typeface="Times New Roman"/>
                <a:sym typeface="Times New Roman"/>
              </a:rPr>
              <a:t>What are </a:t>
            </a:r>
            <a:r>
              <a:rPr b="1" lang="en" sz="2200">
                <a:solidFill>
                  <a:srgbClr val="000000"/>
                </a:solidFill>
                <a:latin typeface="Times New Roman"/>
                <a:ea typeface="Times New Roman"/>
                <a:cs typeface="Times New Roman"/>
                <a:sym typeface="Times New Roman"/>
              </a:rPr>
              <a:t>common factors</a:t>
            </a:r>
            <a:r>
              <a:rPr lang="en" sz="2200">
                <a:solidFill>
                  <a:srgbClr val="000000"/>
                </a:solidFill>
                <a:latin typeface="Times New Roman"/>
                <a:ea typeface="Times New Roman"/>
                <a:cs typeface="Times New Roman"/>
                <a:sym typeface="Times New Roman"/>
              </a:rPr>
              <a:t> between numbers?</a:t>
            </a:r>
          </a:p>
          <a:p>
            <a:pPr lvl="0" rtl="0">
              <a:lnSpc>
                <a:spcPct val="115000"/>
              </a:lnSpc>
              <a:spcBef>
                <a:spcPts val="0"/>
              </a:spcBef>
              <a:spcAft>
                <a:spcPts val="1000"/>
              </a:spcAft>
              <a:buNone/>
            </a:pPr>
            <a:r>
              <a:t/>
            </a:r>
            <a:endParaRPr sz="2200">
              <a:solidFill>
                <a:srgbClr val="000000"/>
              </a:solidFill>
              <a:latin typeface="Times New Roman"/>
              <a:ea typeface="Times New Roman"/>
              <a:cs typeface="Times New Roman"/>
              <a:sym typeface="Times New Roman"/>
            </a:endParaRPr>
          </a:p>
          <a:p>
            <a:pPr indent="-368300" lvl="0" marL="457200" rtl="0">
              <a:lnSpc>
                <a:spcPct val="115000"/>
              </a:lnSpc>
              <a:spcBef>
                <a:spcPts val="0"/>
              </a:spcBef>
              <a:spcAft>
                <a:spcPts val="1000"/>
              </a:spcAft>
              <a:buClr>
                <a:srgbClr val="000000"/>
              </a:buClr>
              <a:buSzPct val="100000"/>
              <a:buFont typeface="Times New Roman"/>
              <a:buAutoNum type="arabicPeriod"/>
            </a:pPr>
            <a:r>
              <a:rPr lang="en" sz="2200">
                <a:solidFill>
                  <a:srgbClr val="000000"/>
                </a:solidFill>
                <a:latin typeface="Times New Roman"/>
                <a:ea typeface="Times New Roman"/>
                <a:cs typeface="Times New Roman"/>
                <a:sym typeface="Times New Roman"/>
              </a:rPr>
              <a:t>What is meant by the </a:t>
            </a:r>
            <a:r>
              <a:rPr b="1" lang="en" sz="2200">
                <a:solidFill>
                  <a:srgbClr val="000000"/>
                </a:solidFill>
                <a:latin typeface="Times New Roman"/>
                <a:ea typeface="Times New Roman"/>
                <a:cs typeface="Times New Roman"/>
                <a:sym typeface="Times New Roman"/>
              </a:rPr>
              <a:t>greatest common factor</a:t>
            </a:r>
            <a:r>
              <a:rPr lang="en" sz="2200">
                <a:solidFill>
                  <a:srgbClr val="000000"/>
                </a:solidFill>
                <a:latin typeface="Times New Roman"/>
                <a:ea typeface="Times New Roman"/>
                <a:cs typeface="Times New Roman"/>
                <a:sym typeface="Times New Roman"/>
              </a:rPr>
              <a:t> (GCF)?</a:t>
            </a:r>
          </a:p>
          <a:p>
            <a:pPr lvl="0" rtl="0">
              <a:lnSpc>
                <a:spcPct val="115000"/>
              </a:lnSpc>
              <a:spcBef>
                <a:spcPts val="0"/>
              </a:spcBef>
              <a:spcAft>
                <a:spcPts val="1000"/>
              </a:spcAft>
              <a:buNone/>
            </a:pPr>
            <a:r>
              <a:t/>
            </a:r>
            <a:endParaRPr sz="2200">
              <a:solidFill>
                <a:srgbClr val="000000"/>
              </a:solidFill>
              <a:latin typeface="Times New Roman"/>
              <a:ea typeface="Times New Roman"/>
              <a:cs typeface="Times New Roman"/>
              <a:sym typeface="Times New Roman"/>
            </a:endParaRPr>
          </a:p>
          <a:p>
            <a:pPr indent="-368300" lvl="0" marL="457200" rtl="0">
              <a:lnSpc>
                <a:spcPct val="115000"/>
              </a:lnSpc>
              <a:spcBef>
                <a:spcPts val="0"/>
              </a:spcBef>
              <a:spcAft>
                <a:spcPts val="1000"/>
              </a:spcAft>
              <a:buClr>
                <a:srgbClr val="000000"/>
              </a:buClr>
              <a:buSzPct val="100000"/>
              <a:buFont typeface="Times New Roman"/>
              <a:buAutoNum type="arabicPeriod"/>
            </a:pPr>
            <a:r>
              <a:rPr lang="en" sz="2200">
                <a:solidFill>
                  <a:srgbClr val="000000"/>
                </a:solidFill>
                <a:latin typeface="Times New Roman"/>
                <a:ea typeface="Times New Roman"/>
                <a:cs typeface="Times New Roman"/>
                <a:sym typeface="Times New Roman"/>
              </a:rPr>
              <a:t>Come up with your own example.</a:t>
            </a:r>
          </a:p>
        </p:txBody>
      </p:sp>
      <p:sp>
        <p:nvSpPr>
          <p:cNvPr id="133" name="Shape 133"/>
          <p:cNvSpPr txBox="1"/>
          <p:nvPr/>
        </p:nvSpPr>
        <p:spPr>
          <a:xfrm>
            <a:off x="6759325" y="0"/>
            <a:ext cx="2332200" cy="1430700"/>
          </a:xfrm>
          <a:prstGeom prst="rect">
            <a:avLst/>
          </a:prstGeom>
          <a:solidFill>
            <a:srgbClr val="FFFF00"/>
          </a:solidFill>
          <a:ln>
            <a:noFill/>
          </a:ln>
        </p:spPr>
        <p:txBody>
          <a:bodyPr anchorCtr="0" anchor="t" bIns="91425" lIns="91425" rIns="91425" tIns="91425">
            <a:noAutofit/>
          </a:bodyPr>
          <a:lstStyle/>
          <a:p>
            <a:pPr lvl="0" rtl="0">
              <a:spcBef>
                <a:spcPts val="0"/>
              </a:spcBef>
              <a:buNone/>
            </a:pPr>
            <a:r>
              <a:rPr lang="en" sz="1800" u="sng"/>
              <a:t>May Do</a:t>
            </a:r>
            <a:r>
              <a:rPr lang="en" sz="1800"/>
              <a:t>:</a:t>
            </a:r>
          </a:p>
          <a:p>
            <a:pPr indent="-342900" lvl="0" marL="457200" rtl="0">
              <a:spcBef>
                <a:spcPts val="0"/>
              </a:spcBef>
              <a:buSzPct val="100000"/>
              <a:buChar char="●"/>
            </a:pPr>
            <a:r>
              <a:rPr lang="en" sz="1800"/>
              <a:t>Khan Academy</a:t>
            </a:r>
          </a:p>
          <a:p>
            <a:pPr indent="-342900" lvl="0" marL="457200" rtl="0">
              <a:spcBef>
                <a:spcPts val="0"/>
              </a:spcBef>
              <a:buSzPct val="100000"/>
              <a:buChar char="●"/>
            </a:pPr>
            <a:r>
              <a:rPr lang="en" sz="1800"/>
              <a:t>Week 15 HW</a:t>
            </a:r>
          </a:p>
          <a:p>
            <a:pPr indent="-342900" lvl="0" marL="457200" rtl="0">
              <a:spcBef>
                <a:spcPts val="0"/>
              </a:spcBef>
              <a:buSzPct val="100000"/>
              <a:buChar char="●"/>
            </a:pPr>
            <a:r>
              <a:rPr lang="en" sz="1800"/>
              <a:t>Notebooks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ph type="title"/>
          </p:nvPr>
        </p:nvSpPr>
        <p:spPr>
          <a:xfrm>
            <a:off x="163675" y="64625"/>
            <a:ext cx="8520600" cy="607800"/>
          </a:xfrm>
          <a:prstGeom prst="rect">
            <a:avLst/>
          </a:prstGeom>
        </p:spPr>
        <p:txBody>
          <a:bodyPr anchorCtr="0" anchor="t" bIns="91425" lIns="91425" rIns="91425" tIns="91425">
            <a:noAutofit/>
          </a:bodyPr>
          <a:lstStyle/>
          <a:p>
            <a:pPr lvl="0" rtl="0">
              <a:spcBef>
                <a:spcPts val="0"/>
              </a:spcBef>
              <a:buNone/>
            </a:pPr>
            <a:r>
              <a:rPr lang="en"/>
              <a:t>Tuesday, Jan 31</a:t>
            </a:r>
          </a:p>
        </p:txBody>
      </p:sp>
      <p:sp>
        <p:nvSpPr>
          <p:cNvPr id="139" name="Shape 139"/>
          <p:cNvSpPr txBox="1"/>
          <p:nvPr>
            <p:ph idx="1" type="body"/>
          </p:nvPr>
        </p:nvSpPr>
        <p:spPr>
          <a:xfrm>
            <a:off x="0" y="1719150"/>
            <a:ext cx="8832300" cy="2849700"/>
          </a:xfrm>
          <a:prstGeom prst="rect">
            <a:avLst/>
          </a:prstGeom>
        </p:spPr>
        <p:txBody>
          <a:bodyPr anchorCtr="0" anchor="t" bIns="91425" lIns="91425" rIns="91425" tIns="91425">
            <a:noAutofit/>
          </a:bodyPr>
          <a:lstStyle/>
          <a:p>
            <a:pPr lvl="0" rtl="0">
              <a:lnSpc>
                <a:spcPct val="115000"/>
              </a:lnSpc>
              <a:spcBef>
                <a:spcPts val="0"/>
              </a:spcBef>
              <a:spcAft>
                <a:spcPts val="1000"/>
              </a:spcAft>
              <a:buNone/>
            </a:pPr>
            <a:r>
              <a:rPr lang="en" sz="2400">
                <a:solidFill>
                  <a:srgbClr val="000000"/>
                </a:solidFill>
                <a:latin typeface="Times New Roman"/>
                <a:ea typeface="Times New Roman"/>
                <a:cs typeface="Times New Roman"/>
                <a:sym typeface="Times New Roman"/>
              </a:rPr>
              <a:t>Mary has 54 smiley stickers and 36 glittery stickers. If she wants to divide the stickers evenly among her friends so that each friend gets the same amount of smiley stickers, the same amount of glittery stickers, and no stickers leftover, what is the greatest amount of friends Mary can have to divide her stickers?</a:t>
            </a:r>
          </a:p>
        </p:txBody>
      </p:sp>
      <p:sp>
        <p:nvSpPr>
          <p:cNvPr id="140" name="Shape 140"/>
          <p:cNvSpPr txBox="1"/>
          <p:nvPr/>
        </p:nvSpPr>
        <p:spPr>
          <a:xfrm>
            <a:off x="6759325" y="0"/>
            <a:ext cx="2332200" cy="1430700"/>
          </a:xfrm>
          <a:prstGeom prst="rect">
            <a:avLst/>
          </a:prstGeom>
          <a:solidFill>
            <a:srgbClr val="FFFF00"/>
          </a:solidFill>
          <a:ln>
            <a:noFill/>
          </a:ln>
        </p:spPr>
        <p:txBody>
          <a:bodyPr anchorCtr="0" anchor="t" bIns="91425" lIns="91425" rIns="91425" tIns="91425">
            <a:noAutofit/>
          </a:bodyPr>
          <a:lstStyle/>
          <a:p>
            <a:pPr lvl="0" rtl="0">
              <a:spcBef>
                <a:spcPts val="0"/>
              </a:spcBef>
              <a:buNone/>
            </a:pPr>
            <a:r>
              <a:rPr lang="en" sz="1800" u="sng"/>
              <a:t>May Do</a:t>
            </a:r>
            <a:r>
              <a:rPr lang="en" sz="1800"/>
              <a:t>:</a:t>
            </a:r>
          </a:p>
          <a:p>
            <a:pPr indent="-342900" lvl="0" marL="457200" rtl="0">
              <a:spcBef>
                <a:spcPts val="0"/>
              </a:spcBef>
              <a:buSzPct val="100000"/>
              <a:buChar char="●"/>
            </a:pPr>
            <a:r>
              <a:rPr lang="en" sz="1800"/>
              <a:t>Khan Academy</a:t>
            </a:r>
          </a:p>
          <a:p>
            <a:pPr indent="-342900" lvl="0" marL="457200" rtl="0">
              <a:spcBef>
                <a:spcPts val="0"/>
              </a:spcBef>
              <a:buSzPct val="100000"/>
              <a:buChar char="●"/>
            </a:pPr>
            <a:r>
              <a:rPr lang="en" sz="1800"/>
              <a:t>Week 15 HW</a:t>
            </a:r>
          </a:p>
          <a:p>
            <a:pPr indent="-342900" lvl="0" marL="457200" rtl="0">
              <a:spcBef>
                <a:spcPts val="0"/>
              </a:spcBef>
              <a:buSzPct val="100000"/>
              <a:buChar char="●"/>
            </a:pPr>
            <a:r>
              <a:rPr lang="en" sz="1800"/>
              <a:t>Test Corrections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x="0" y="0"/>
          <a:ext cx="0" cy="0"/>
          <a:chOff x="0" y="0"/>
          <a:chExt cx="0" cy="0"/>
        </a:xfrm>
      </p:grpSpPr>
      <p:sp>
        <p:nvSpPr>
          <p:cNvPr id="145" name="Shape 145"/>
          <p:cNvSpPr txBox="1"/>
          <p:nvPr>
            <p:ph type="title"/>
          </p:nvPr>
        </p:nvSpPr>
        <p:spPr>
          <a:xfrm>
            <a:off x="163675" y="64625"/>
            <a:ext cx="8520600" cy="607800"/>
          </a:xfrm>
          <a:prstGeom prst="rect">
            <a:avLst/>
          </a:prstGeom>
        </p:spPr>
        <p:txBody>
          <a:bodyPr anchorCtr="0" anchor="t" bIns="91425" lIns="91425" rIns="91425" tIns="91425">
            <a:noAutofit/>
          </a:bodyPr>
          <a:lstStyle/>
          <a:p>
            <a:pPr lvl="0" rtl="0">
              <a:spcBef>
                <a:spcPts val="0"/>
              </a:spcBef>
              <a:buNone/>
            </a:pPr>
            <a:r>
              <a:rPr lang="en"/>
              <a:t>Wednesday, Feb 1</a:t>
            </a:r>
          </a:p>
        </p:txBody>
      </p:sp>
      <p:sp>
        <p:nvSpPr>
          <p:cNvPr id="146" name="Shape 146"/>
          <p:cNvSpPr txBox="1"/>
          <p:nvPr>
            <p:ph idx="1" type="body"/>
          </p:nvPr>
        </p:nvSpPr>
        <p:spPr>
          <a:xfrm>
            <a:off x="163675" y="1579400"/>
            <a:ext cx="8668500" cy="2989500"/>
          </a:xfrm>
          <a:prstGeom prst="rect">
            <a:avLst/>
          </a:prstGeom>
        </p:spPr>
        <p:txBody>
          <a:bodyPr anchorCtr="0" anchor="t" bIns="91425" lIns="91425" rIns="91425" tIns="91425">
            <a:noAutofit/>
          </a:bodyPr>
          <a:lstStyle/>
          <a:p>
            <a:pPr lvl="0" rtl="0">
              <a:lnSpc>
                <a:spcPct val="115000"/>
              </a:lnSpc>
              <a:spcBef>
                <a:spcPts val="0"/>
              </a:spcBef>
              <a:spcAft>
                <a:spcPts val="1000"/>
              </a:spcAft>
              <a:buNone/>
            </a:pPr>
            <a:r>
              <a:rPr lang="en" sz="2400">
                <a:solidFill>
                  <a:srgbClr val="000000"/>
                </a:solidFill>
                <a:latin typeface="Times New Roman"/>
                <a:ea typeface="Times New Roman"/>
                <a:cs typeface="Times New Roman"/>
                <a:sym typeface="Times New Roman"/>
              </a:rPr>
              <a:t>The restaurant’s two neon signs are turned on at the same time.  Both signs blink as they are turned on.  One sign blinks every 9 seconds.  The other sign blinks every 15 seconds.  How many seconds will it take for both to blink together?  </a:t>
            </a:r>
          </a:p>
        </p:txBody>
      </p:sp>
      <p:sp>
        <p:nvSpPr>
          <p:cNvPr id="147" name="Shape 147"/>
          <p:cNvSpPr txBox="1"/>
          <p:nvPr/>
        </p:nvSpPr>
        <p:spPr>
          <a:xfrm>
            <a:off x="6759325" y="0"/>
            <a:ext cx="2332200" cy="1430700"/>
          </a:xfrm>
          <a:prstGeom prst="rect">
            <a:avLst/>
          </a:prstGeom>
          <a:solidFill>
            <a:srgbClr val="FFFF00"/>
          </a:solidFill>
          <a:ln>
            <a:noFill/>
          </a:ln>
        </p:spPr>
        <p:txBody>
          <a:bodyPr anchorCtr="0" anchor="t" bIns="91425" lIns="91425" rIns="91425" tIns="91425">
            <a:noAutofit/>
          </a:bodyPr>
          <a:lstStyle/>
          <a:p>
            <a:pPr lvl="0" rtl="0">
              <a:spcBef>
                <a:spcPts val="0"/>
              </a:spcBef>
              <a:buNone/>
            </a:pPr>
            <a:r>
              <a:rPr lang="en" sz="1800" u="sng"/>
              <a:t>May Do</a:t>
            </a:r>
            <a:r>
              <a:rPr lang="en" sz="1800"/>
              <a:t>:</a:t>
            </a:r>
          </a:p>
          <a:p>
            <a:pPr indent="-342900" lvl="0" marL="457200" rtl="0">
              <a:spcBef>
                <a:spcPts val="0"/>
              </a:spcBef>
              <a:buSzPct val="100000"/>
              <a:buChar char="●"/>
            </a:pPr>
            <a:r>
              <a:rPr lang="en" sz="1800"/>
              <a:t>Khan Academy</a:t>
            </a:r>
          </a:p>
          <a:p>
            <a:pPr indent="-342900" lvl="0" marL="457200" rtl="0">
              <a:spcBef>
                <a:spcPts val="0"/>
              </a:spcBef>
              <a:buSzPct val="100000"/>
              <a:buChar char="●"/>
            </a:pPr>
            <a:r>
              <a:rPr lang="en" sz="1800"/>
              <a:t>Week 14 HW</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